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8" r:id="rId7"/>
    <p:sldId id="281" r:id="rId8"/>
    <p:sldId id="269" r:id="rId9"/>
    <p:sldId id="270" r:id="rId10"/>
    <p:sldId id="283" r:id="rId11"/>
    <p:sldId id="284" r:id="rId12"/>
    <p:sldId id="285" r:id="rId13"/>
    <p:sldId id="271" r:id="rId14"/>
    <p:sldId id="274" r:id="rId15"/>
    <p:sldId id="282" r:id="rId16"/>
    <p:sldId id="272" r:id="rId17"/>
    <p:sldId id="291" r:id="rId18"/>
    <p:sldId id="273" r:id="rId19"/>
    <p:sldId id="280" r:id="rId20"/>
    <p:sldId id="286" r:id="rId21"/>
    <p:sldId id="278" r:id="rId22"/>
    <p:sldId id="289" r:id="rId23"/>
    <p:sldId id="290" r:id="rId24"/>
    <p:sldId id="287" r:id="rId25"/>
    <p:sldId id="28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4660"/>
  </p:normalViewPr>
  <p:slideViewPr>
    <p:cSldViewPr>
      <p:cViewPr varScale="1">
        <p:scale>
          <a:sx n="82" d="100"/>
          <a:sy n="82" d="100"/>
        </p:scale>
        <p:origin x="141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99083-9B60-482C-BC75-6E526FA46B99}" type="datetimeFigureOut">
              <a:rPr lang="en-GB" smtClean="0"/>
              <a:t>06/11/2023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27221-D442-4755-BD25-A85B15CE80B7}" type="slidenum">
              <a:rPr lang="en-GB" smtClean="0"/>
              <a:t>‹#›</a:t>
            </a:fld>
            <a:endParaRPr lang="en-GB"/>
          </a:p>
        </p:txBody>
      </p:sp>
    </p:spTree>
    <p:extLst>
      <p:ext uri="{BB962C8B-B14F-4D97-AF65-F5344CB8AC3E}">
        <p14:creationId xmlns:p14="http://schemas.microsoft.com/office/powerpoint/2010/main" val="195624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Hooks – year 1 learning about bonfires and started by making an actual fire in the school grounds</a:t>
            </a:r>
          </a:p>
          <a:p>
            <a:r>
              <a:rPr lang="en-GB" dirty="0"/>
              <a:t>Year 3 – find a hidden dragon egg </a:t>
            </a:r>
          </a:p>
          <a:p>
            <a:r>
              <a:rPr lang="en-GB" dirty="0"/>
              <a:t>Year 6 – turn the lights out bring in torches, hide in pretend Anderson shelters to experience what it was like to be a child in ww2 </a:t>
            </a:r>
          </a:p>
          <a:p>
            <a:endParaRPr lang="en-GB" dirty="0"/>
          </a:p>
        </p:txBody>
      </p:sp>
      <p:sp>
        <p:nvSpPr>
          <p:cNvPr id="4" name="Slide Number Placeholder 3"/>
          <p:cNvSpPr>
            <a:spLocks noGrp="1"/>
          </p:cNvSpPr>
          <p:nvPr>
            <p:ph type="sldNum" sz="quarter" idx="5"/>
          </p:nvPr>
        </p:nvSpPr>
        <p:spPr/>
        <p:txBody>
          <a:bodyPr/>
          <a:lstStyle/>
          <a:p>
            <a:fld id="{7EF27221-D442-4755-BD25-A85B15CE80B7}" type="slidenum">
              <a:rPr lang="en-GB" smtClean="0"/>
              <a:t>4</a:t>
            </a:fld>
            <a:endParaRPr lang="en-GB"/>
          </a:p>
        </p:txBody>
      </p:sp>
    </p:spTree>
    <p:extLst>
      <p:ext uri="{BB962C8B-B14F-4D97-AF65-F5344CB8AC3E}">
        <p14:creationId xmlns:p14="http://schemas.microsoft.com/office/powerpoint/2010/main" val="299808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NC says that to be expected at the end of KS2 year 6, children must be able to write in a ‘cursive’ joined, legible style </a:t>
            </a:r>
          </a:p>
        </p:txBody>
      </p:sp>
      <p:sp>
        <p:nvSpPr>
          <p:cNvPr id="4" name="Slide Number Placeholder 3"/>
          <p:cNvSpPr>
            <a:spLocks noGrp="1"/>
          </p:cNvSpPr>
          <p:nvPr>
            <p:ph type="sldNum" sz="quarter" idx="5"/>
          </p:nvPr>
        </p:nvSpPr>
        <p:spPr/>
        <p:txBody>
          <a:bodyPr/>
          <a:lstStyle/>
          <a:p>
            <a:fld id="{7EF27221-D442-4755-BD25-A85B15CE80B7}" type="slidenum">
              <a:rPr lang="en-GB" smtClean="0"/>
              <a:t>7</a:t>
            </a:fld>
            <a:endParaRPr lang="en-GB"/>
          </a:p>
        </p:txBody>
      </p:sp>
    </p:spTree>
    <p:extLst>
      <p:ext uri="{BB962C8B-B14F-4D97-AF65-F5344CB8AC3E}">
        <p14:creationId xmlns:p14="http://schemas.microsoft.com/office/powerpoint/2010/main" val="103048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Twinkl handwriting style sheet with practice </a:t>
            </a:r>
          </a:p>
        </p:txBody>
      </p:sp>
      <p:sp>
        <p:nvSpPr>
          <p:cNvPr id="4" name="Slide Number Placeholder 3"/>
          <p:cNvSpPr>
            <a:spLocks noGrp="1"/>
          </p:cNvSpPr>
          <p:nvPr>
            <p:ph type="sldNum" sz="quarter" idx="5"/>
          </p:nvPr>
        </p:nvSpPr>
        <p:spPr/>
        <p:txBody>
          <a:bodyPr/>
          <a:lstStyle/>
          <a:p>
            <a:fld id="{7EF27221-D442-4755-BD25-A85B15CE80B7}" type="slidenum">
              <a:rPr lang="en-GB" smtClean="0"/>
              <a:t>8</a:t>
            </a:fld>
            <a:endParaRPr lang="en-GB"/>
          </a:p>
        </p:txBody>
      </p:sp>
    </p:spTree>
    <p:extLst>
      <p:ext uri="{BB962C8B-B14F-4D97-AF65-F5344CB8AC3E}">
        <p14:creationId xmlns:p14="http://schemas.microsoft.com/office/powerpoint/2010/main" val="139052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on the paper</a:t>
            </a:r>
          </a:p>
        </p:txBody>
      </p:sp>
      <p:sp>
        <p:nvSpPr>
          <p:cNvPr id="4" name="Slide Number Placeholder 3"/>
          <p:cNvSpPr>
            <a:spLocks noGrp="1"/>
          </p:cNvSpPr>
          <p:nvPr>
            <p:ph type="sldNum" sz="quarter" idx="5"/>
          </p:nvPr>
        </p:nvSpPr>
        <p:spPr/>
        <p:txBody>
          <a:bodyPr/>
          <a:lstStyle/>
          <a:p>
            <a:fld id="{7EF27221-D442-4755-BD25-A85B15CE80B7}" type="slidenum">
              <a:rPr lang="en-GB" smtClean="0"/>
              <a:t>9</a:t>
            </a:fld>
            <a:endParaRPr lang="en-GB"/>
          </a:p>
        </p:txBody>
      </p:sp>
    </p:spTree>
    <p:extLst>
      <p:ext uri="{BB962C8B-B14F-4D97-AF65-F5344CB8AC3E}">
        <p14:creationId xmlns:p14="http://schemas.microsoft.com/office/powerpoint/2010/main" val="323888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children work towards their pen licence and this is awarded when they can write in a cursive, legible style – consistently orientating their letters on the lines, finger spaces, consistent size and formation of letter – pens can then be used in all books apart from maths and not for crossing out</a:t>
            </a:r>
          </a:p>
          <a:p>
            <a:r>
              <a:rPr lang="en-GB" dirty="0"/>
              <a:t>Licences like driving licences if standard not kept up they can be withdrawn</a:t>
            </a:r>
          </a:p>
          <a:p>
            <a:r>
              <a:rPr lang="en-GB" dirty="0"/>
              <a:t>To keep children motivated, we award bronze, silver and gold awards as they sow progression in their handwriting – these are awarded by the class teachers and stuck in their English books</a:t>
            </a:r>
          </a:p>
        </p:txBody>
      </p:sp>
      <p:sp>
        <p:nvSpPr>
          <p:cNvPr id="4" name="Slide Number Placeholder 3"/>
          <p:cNvSpPr>
            <a:spLocks noGrp="1"/>
          </p:cNvSpPr>
          <p:nvPr>
            <p:ph type="sldNum" sz="quarter" idx="5"/>
          </p:nvPr>
        </p:nvSpPr>
        <p:spPr/>
        <p:txBody>
          <a:bodyPr/>
          <a:lstStyle/>
          <a:p>
            <a:fld id="{7EF27221-D442-4755-BD25-A85B15CE80B7}" type="slidenum">
              <a:rPr lang="en-GB" smtClean="0"/>
              <a:t>11</a:t>
            </a:fld>
            <a:endParaRPr lang="en-GB"/>
          </a:p>
        </p:txBody>
      </p:sp>
    </p:spTree>
    <p:extLst>
      <p:ext uri="{BB962C8B-B14F-4D97-AF65-F5344CB8AC3E}">
        <p14:creationId xmlns:p14="http://schemas.microsoft.com/office/powerpoint/2010/main" val="251236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awarded by a member of the writing team and sent home</a:t>
            </a:r>
          </a:p>
        </p:txBody>
      </p:sp>
      <p:sp>
        <p:nvSpPr>
          <p:cNvPr id="4" name="Slide Number Placeholder 3"/>
          <p:cNvSpPr>
            <a:spLocks noGrp="1"/>
          </p:cNvSpPr>
          <p:nvPr>
            <p:ph type="sldNum" sz="quarter" idx="5"/>
          </p:nvPr>
        </p:nvSpPr>
        <p:spPr/>
        <p:txBody>
          <a:bodyPr/>
          <a:lstStyle/>
          <a:p>
            <a:fld id="{7EF27221-D442-4755-BD25-A85B15CE80B7}" type="slidenum">
              <a:rPr lang="en-GB" smtClean="0"/>
              <a:t>12</a:t>
            </a:fld>
            <a:endParaRPr lang="en-GB"/>
          </a:p>
        </p:txBody>
      </p:sp>
    </p:spTree>
    <p:extLst>
      <p:ext uri="{BB962C8B-B14F-4D97-AF65-F5344CB8AC3E}">
        <p14:creationId xmlns:p14="http://schemas.microsoft.com/office/powerpoint/2010/main" val="397225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out a selection of English books and writing journals allow time to look through</a:t>
            </a:r>
          </a:p>
        </p:txBody>
      </p:sp>
      <p:sp>
        <p:nvSpPr>
          <p:cNvPr id="4" name="Slide Number Placeholder 3"/>
          <p:cNvSpPr>
            <a:spLocks noGrp="1"/>
          </p:cNvSpPr>
          <p:nvPr>
            <p:ph type="sldNum" sz="quarter" idx="5"/>
          </p:nvPr>
        </p:nvSpPr>
        <p:spPr/>
        <p:txBody>
          <a:bodyPr/>
          <a:lstStyle/>
          <a:p>
            <a:fld id="{7EF27221-D442-4755-BD25-A85B15CE80B7}" type="slidenum">
              <a:rPr lang="en-GB" smtClean="0"/>
              <a:t>20</a:t>
            </a:fld>
            <a:endParaRPr lang="en-GB"/>
          </a:p>
        </p:txBody>
      </p:sp>
    </p:spTree>
    <p:extLst>
      <p:ext uri="{BB962C8B-B14F-4D97-AF65-F5344CB8AC3E}">
        <p14:creationId xmlns:p14="http://schemas.microsoft.com/office/powerpoint/2010/main" val="148012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 spelling games to play at home </a:t>
            </a:r>
          </a:p>
        </p:txBody>
      </p:sp>
      <p:sp>
        <p:nvSpPr>
          <p:cNvPr id="4" name="Slide Number Placeholder 3"/>
          <p:cNvSpPr>
            <a:spLocks noGrp="1"/>
          </p:cNvSpPr>
          <p:nvPr>
            <p:ph type="sldNum" sz="quarter" idx="5"/>
          </p:nvPr>
        </p:nvSpPr>
        <p:spPr/>
        <p:txBody>
          <a:bodyPr/>
          <a:lstStyle/>
          <a:p>
            <a:fld id="{7EF27221-D442-4755-BD25-A85B15CE80B7}" type="slidenum">
              <a:rPr lang="en-GB" smtClean="0"/>
              <a:t>24</a:t>
            </a:fld>
            <a:endParaRPr lang="en-GB"/>
          </a:p>
        </p:txBody>
      </p:sp>
    </p:spTree>
    <p:extLst>
      <p:ext uri="{BB962C8B-B14F-4D97-AF65-F5344CB8AC3E}">
        <p14:creationId xmlns:p14="http://schemas.microsoft.com/office/powerpoint/2010/main" val="8651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Phoneme – sounds</a:t>
            </a:r>
          </a:p>
          <a:p>
            <a:r>
              <a:rPr lang="en-GB" dirty="0"/>
              <a:t>Graphemes – symbol/s representing the sounds</a:t>
            </a:r>
          </a:p>
        </p:txBody>
      </p:sp>
      <p:sp>
        <p:nvSpPr>
          <p:cNvPr id="4" name="Slide Number Placeholder 3"/>
          <p:cNvSpPr>
            <a:spLocks noGrp="1"/>
          </p:cNvSpPr>
          <p:nvPr>
            <p:ph type="sldNum" sz="quarter" idx="5"/>
          </p:nvPr>
        </p:nvSpPr>
        <p:spPr/>
        <p:txBody>
          <a:bodyPr/>
          <a:lstStyle/>
          <a:p>
            <a:fld id="{7EF27221-D442-4755-BD25-A85B15CE80B7}" type="slidenum">
              <a:rPr lang="en-GB" smtClean="0"/>
              <a:t>25</a:t>
            </a:fld>
            <a:endParaRPr lang="en-GB"/>
          </a:p>
        </p:txBody>
      </p:sp>
    </p:spTree>
    <p:extLst>
      <p:ext uri="{BB962C8B-B14F-4D97-AF65-F5344CB8AC3E}">
        <p14:creationId xmlns:p14="http://schemas.microsoft.com/office/powerpoint/2010/main" val="406023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F65995-A3D2-4150-BDD1-11622FAD8F18}"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305240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65995-A3D2-4150-BDD1-11622FAD8F18}"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325963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65995-A3D2-4150-BDD1-11622FAD8F18}"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240492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65995-A3D2-4150-BDD1-11622FAD8F18}"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125352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65995-A3D2-4150-BDD1-11622FAD8F18}"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165020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F65995-A3D2-4150-BDD1-11622FAD8F18}"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242170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F65995-A3D2-4150-BDD1-11622FAD8F18}" type="datetimeFigureOut">
              <a:rPr lang="en-GB" smtClean="0"/>
              <a:t>06/11/2023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92735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F65995-A3D2-4150-BDD1-11622FAD8F18}"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14267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65995-A3D2-4150-BDD1-11622FAD8F18}" type="datetimeFigureOut">
              <a:rPr lang="en-GB" smtClean="0"/>
              <a:t>06/11/2023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171698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65995-A3D2-4150-BDD1-11622FAD8F18}"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116683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65995-A3D2-4150-BDD1-11622FAD8F18}"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9E6221-1A24-4722-BC1C-E51FB5A51D01}" type="slidenum">
              <a:rPr lang="en-GB" smtClean="0"/>
              <a:t>‹#›</a:t>
            </a:fld>
            <a:endParaRPr lang="en-GB"/>
          </a:p>
        </p:txBody>
      </p:sp>
    </p:spTree>
    <p:extLst>
      <p:ext uri="{BB962C8B-B14F-4D97-AF65-F5344CB8AC3E}">
        <p14:creationId xmlns:p14="http://schemas.microsoft.com/office/powerpoint/2010/main" val="101901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1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65995-A3D2-4150-BDD1-11622FAD8F18}" type="datetimeFigureOut">
              <a:rPr lang="en-GB" smtClean="0"/>
              <a:t>06/11/2023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E6221-1A24-4722-BC1C-E51FB5A51D01}" type="slidenum">
              <a:rPr lang="en-GB" smtClean="0"/>
              <a:t>‹#›</a:t>
            </a:fld>
            <a:endParaRPr lang="en-GB"/>
          </a:p>
        </p:txBody>
      </p:sp>
    </p:spTree>
    <p:extLst>
      <p:ext uri="{BB962C8B-B14F-4D97-AF65-F5344CB8AC3E}">
        <p14:creationId xmlns:p14="http://schemas.microsoft.com/office/powerpoint/2010/main" val="4116251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980728"/>
            <a:ext cx="6624736" cy="2923877"/>
          </a:xfrm>
          <a:prstGeom prst="rect">
            <a:avLst/>
          </a:prstGeom>
          <a:noFill/>
        </p:spPr>
        <p:txBody>
          <a:bodyPr wrap="square" rtlCol="0">
            <a:spAutoFit/>
          </a:bodyPr>
          <a:lstStyle/>
          <a:p>
            <a:pPr algn="ctr"/>
            <a:r>
              <a:rPr lang="en-GB" sz="4000" b="1" dirty="0">
                <a:solidFill>
                  <a:srgbClr val="002060"/>
                </a:solidFill>
                <a:latin typeface="CCW Precursive 7N" panose="03050602040000000000" pitchFamily="66" charset="0"/>
              </a:rPr>
              <a:t>KS2 Writing Workshop for Parents</a:t>
            </a:r>
          </a:p>
          <a:p>
            <a:pPr algn="ctr"/>
            <a:endParaRPr lang="en-GB" sz="3600" dirty="0">
              <a:latin typeface="CCW Precursive 7N" panose="03050602040000000000" pitchFamily="66" charset="0"/>
            </a:endParaRPr>
          </a:p>
          <a:p>
            <a:pPr algn="ctr"/>
            <a:r>
              <a:rPr lang="en-GB" sz="4000" dirty="0">
                <a:solidFill>
                  <a:srgbClr val="002060"/>
                </a:solidFill>
                <a:latin typeface="CCW Precursive 7N" panose="03050602040000000000" pitchFamily="66" charset="0"/>
              </a:rPr>
              <a:t>South Avenue Primary School</a:t>
            </a:r>
          </a:p>
          <a:p>
            <a:pPr algn="ctr"/>
            <a:r>
              <a:rPr lang="en-GB" sz="2800" dirty="0">
                <a:solidFill>
                  <a:srgbClr val="002060"/>
                </a:solidFill>
                <a:latin typeface="CCW Precursive 7N" panose="03050602040000000000" pitchFamily="66" charset="0"/>
              </a:rPr>
              <a:t>November 7</a:t>
            </a:r>
            <a:r>
              <a:rPr lang="en-GB" sz="2800" baseline="30000" dirty="0">
                <a:solidFill>
                  <a:srgbClr val="002060"/>
                </a:solidFill>
                <a:latin typeface="CCW Precursive 7N" panose="03050602040000000000" pitchFamily="66" charset="0"/>
              </a:rPr>
              <a:t>th</a:t>
            </a:r>
            <a:r>
              <a:rPr lang="en-GB" sz="2800" dirty="0">
                <a:solidFill>
                  <a:srgbClr val="002060"/>
                </a:solidFill>
                <a:latin typeface="CCW Precursive 7N" panose="03050602040000000000" pitchFamily="66" charset="0"/>
              </a:rPr>
              <a:t> 2023</a:t>
            </a:r>
          </a:p>
        </p:txBody>
      </p:sp>
      <p:pic>
        <p:nvPicPr>
          <p:cNvPr id="1026" name="Picture 2" descr="South Avenue Primary School | Eastenders Schoolwear ...">
            <a:extLst>
              <a:ext uri="{FF2B5EF4-FFF2-40B4-BE49-F238E27FC236}">
                <a16:creationId xmlns:a16="http://schemas.microsoft.com/office/drawing/2014/main" id="{1CE09861-EE5C-4F33-8E33-B6BDC6CAB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912748"/>
            <a:ext cx="2748681" cy="148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11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A523-D131-4322-B45D-C620D6B4BC4E}"/>
              </a:ext>
            </a:extLst>
          </p:cNvPr>
          <p:cNvSpPr>
            <a:spLocks noGrp="1"/>
          </p:cNvSpPr>
          <p:nvPr>
            <p:ph type="title"/>
          </p:nvPr>
        </p:nvSpPr>
        <p:spPr/>
        <p:txBody>
          <a:bodyPr>
            <a:normAutofit fontScale="90000"/>
          </a:bodyPr>
          <a:lstStyle/>
          <a:p>
            <a:r>
              <a:rPr lang="en-GB" dirty="0"/>
              <a:t>Twinkl Handwriting</a:t>
            </a:r>
            <a:br>
              <a:rPr lang="en-GB" dirty="0"/>
            </a:br>
            <a:r>
              <a:rPr lang="en-GB" dirty="0"/>
              <a:t>Letter Families</a:t>
            </a:r>
          </a:p>
        </p:txBody>
      </p:sp>
      <p:pic>
        <p:nvPicPr>
          <p:cNvPr id="4" name="Content Placeholder 3">
            <a:extLst>
              <a:ext uri="{FF2B5EF4-FFF2-40B4-BE49-F238E27FC236}">
                <a16:creationId xmlns:a16="http://schemas.microsoft.com/office/drawing/2014/main" id="{02286C80-82AE-43E2-84D9-5553E3F27EFD}"/>
              </a:ext>
            </a:extLst>
          </p:cNvPr>
          <p:cNvPicPr>
            <a:picLocks noGrp="1" noChangeAspect="1"/>
          </p:cNvPicPr>
          <p:nvPr>
            <p:ph idx="1"/>
          </p:nvPr>
        </p:nvPicPr>
        <p:blipFill>
          <a:blip r:embed="rId2"/>
          <a:stretch>
            <a:fillRect/>
          </a:stretch>
        </p:blipFill>
        <p:spPr>
          <a:xfrm>
            <a:off x="1034034" y="1628800"/>
            <a:ext cx="3537966" cy="4525963"/>
          </a:xfrm>
          <a:prstGeom prst="rect">
            <a:avLst/>
          </a:prstGeom>
        </p:spPr>
      </p:pic>
    </p:spTree>
    <p:extLst>
      <p:ext uri="{BB962C8B-B14F-4D97-AF65-F5344CB8AC3E}">
        <p14:creationId xmlns:p14="http://schemas.microsoft.com/office/powerpoint/2010/main" val="77064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DD0EEF-5EFA-4A0B-B1DE-647F3E213028}"/>
              </a:ext>
            </a:extLst>
          </p:cNvPr>
          <p:cNvPicPr>
            <a:picLocks noChangeAspect="1"/>
          </p:cNvPicPr>
          <p:nvPr/>
        </p:nvPicPr>
        <p:blipFill>
          <a:blip r:embed="rId3"/>
          <a:stretch>
            <a:fillRect/>
          </a:stretch>
        </p:blipFill>
        <p:spPr>
          <a:xfrm>
            <a:off x="1187624" y="188640"/>
            <a:ext cx="3505200" cy="6219825"/>
          </a:xfrm>
          <a:prstGeom prst="rect">
            <a:avLst/>
          </a:prstGeom>
        </p:spPr>
      </p:pic>
    </p:spTree>
    <p:extLst>
      <p:ext uri="{BB962C8B-B14F-4D97-AF65-F5344CB8AC3E}">
        <p14:creationId xmlns:p14="http://schemas.microsoft.com/office/powerpoint/2010/main" val="88753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E96C48-56B2-4864-98C1-2FE41DC0D5EB}"/>
              </a:ext>
            </a:extLst>
          </p:cNvPr>
          <p:cNvPicPr>
            <a:picLocks noChangeAspect="1"/>
          </p:cNvPicPr>
          <p:nvPr/>
        </p:nvPicPr>
        <p:blipFill>
          <a:blip r:embed="rId3"/>
          <a:stretch>
            <a:fillRect/>
          </a:stretch>
        </p:blipFill>
        <p:spPr>
          <a:xfrm>
            <a:off x="755576" y="404664"/>
            <a:ext cx="3933825" cy="5381625"/>
          </a:xfrm>
          <a:prstGeom prst="rect">
            <a:avLst/>
          </a:prstGeom>
        </p:spPr>
      </p:pic>
    </p:spTree>
    <p:extLst>
      <p:ext uri="{BB962C8B-B14F-4D97-AF65-F5344CB8AC3E}">
        <p14:creationId xmlns:p14="http://schemas.microsoft.com/office/powerpoint/2010/main" val="89322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a:solidFill>
                  <a:srgbClr val="002060"/>
                </a:solidFill>
                <a:latin typeface="CCW Precursive 7N" panose="03050602040000000000" pitchFamily="66" charset="0"/>
              </a:rPr>
              <a:t>Examples</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70" t="17945" r="5272" b="9516"/>
          <a:stretch/>
        </p:blipFill>
        <p:spPr bwMode="auto">
          <a:xfrm>
            <a:off x="4066736" y="3717032"/>
            <a:ext cx="5087483"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5" t="15667" r="2456" b="12586"/>
          <a:stretch/>
        </p:blipFill>
        <p:spPr bwMode="auto">
          <a:xfrm>
            <a:off x="107503" y="1052736"/>
            <a:ext cx="470813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7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2060"/>
                </a:solidFill>
                <a:latin typeface="CCW Precursive 7N" panose="03050602040000000000" pitchFamily="66" charset="0"/>
              </a:rPr>
              <a:t>How can you help with handwriting?</a:t>
            </a:r>
          </a:p>
        </p:txBody>
      </p:sp>
      <p:sp>
        <p:nvSpPr>
          <p:cNvPr id="3" name="Content Placeholder 2"/>
          <p:cNvSpPr>
            <a:spLocks noGrp="1"/>
          </p:cNvSpPr>
          <p:nvPr>
            <p:ph idx="1"/>
          </p:nvPr>
        </p:nvSpPr>
        <p:spPr>
          <a:xfrm>
            <a:off x="457200" y="1600200"/>
            <a:ext cx="8229600" cy="4925144"/>
          </a:xfrm>
        </p:spPr>
        <p:txBody>
          <a:bodyPr>
            <a:normAutofit/>
          </a:bodyPr>
          <a:lstStyle/>
          <a:p>
            <a:r>
              <a:rPr lang="en-GB" sz="2400" dirty="0">
                <a:solidFill>
                  <a:schemeClr val="tx2"/>
                </a:solidFill>
                <a:latin typeface="CCW Precursive 7N" panose="03050602040000000000" pitchFamily="66" charset="0"/>
              </a:rPr>
              <a:t>Place importance on handwriting whenever children are writing- not just in their school books</a:t>
            </a:r>
          </a:p>
          <a:p>
            <a:r>
              <a:rPr lang="en-GB" sz="2400" dirty="0">
                <a:solidFill>
                  <a:schemeClr val="tx2"/>
                </a:solidFill>
                <a:latin typeface="CCW Precursive 7N" panose="03050602040000000000" pitchFamily="66" charset="0"/>
              </a:rPr>
              <a:t>Encourage good posture when they are writing </a:t>
            </a:r>
          </a:p>
          <a:p>
            <a:r>
              <a:rPr lang="en-GB" sz="2400" dirty="0">
                <a:solidFill>
                  <a:schemeClr val="tx2"/>
                </a:solidFill>
                <a:latin typeface="CCW Precursive 7N" panose="03050602040000000000" pitchFamily="66" charset="0"/>
              </a:rPr>
              <a:t>Ensure they are using a sharp pencil or suitable pen</a:t>
            </a:r>
          </a:p>
          <a:p>
            <a:r>
              <a:rPr lang="en-GB" sz="2400" dirty="0">
                <a:solidFill>
                  <a:schemeClr val="tx2"/>
                </a:solidFill>
                <a:latin typeface="CCW Precursive 7N" panose="03050602040000000000" pitchFamily="66" charset="0"/>
              </a:rPr>
              <a:t>Most importantly, praise and promote- it will not change overnight! </a:t>
            </a:r>
          </a:p>
          <a:p>
            <a:endParaRPr lang="en-GB" sz="2400" dirty="0">
              <a:solidFill>
                <a:schemeClr val="tx2"/>
              </a:solidFill>
              <a:latin typeface="CCW Precursive 7N" panose="03050602040000000000" pitchFamily="66" charset="0"/>
            </a:endParaRPr>
          </a:p>
        </p:txBody>
      </p:sp>
    </p:spTree>
    <p:extLst>
      <p:ext uri="{BB962C8B-B14F-4D97-AF65-F5344CB8AC3E}">
        <p14:creationId xmlns:p14="http://schemas.microsoft.com/office/powerpoint/2010/main" val="3143065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7966-6326-4A7E-AA93-186492612E04}"/>
              </a:ext>
            </a:extLst>
          </p:cNvPr>
          <p:cNvSpPr>
            <a:spLocks noGrp="1"/>
          </p:cNvSpPr>
          <p:nvPr>
            <p:ph type="title"/>
          </p:nvPr>
        </p:nvSpPr>
        <p:spPr/>
        <p:txBody>
          <a:bodyPr>
            <a:normAutofit fontScale="90000"/>
          </a:bodyPr>
          <a:lstStyle/>
          <a:p>
            <a:r>
              <a:rPr lang="en-GB" dirty="0"/>
              <a:t>Please do take any of the booklets your child to complete at home.</a:t>
            </a:r>
          </a:p>
        </p:txBody>
      </p:sp>
      <p:pic>
        <p:nvPicPr>
          <p:cNvPr id="1026" name="Picture 2" descr="KS2 Handwriting Practice Book 2 KS2 (Ages 7-11)">
            <a:extLst>
              <a:ext uri="{FF2B5EF4-FFF2-40B4-BE49-F238E27FC236}">
                <a16:creationId xmlns:a16="http://schemas.microsoft.com/office/drawing/2014/main" id="{C79E88A4-005B-427F-AEA9-25A9617F8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49" y="2060848"/>
            <a:ext cx="7752902" cy="387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2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latin typeface="CCW Precursive 7N" panose="03050602040000000000" pitchFamily="66" charset="0"/>
              </a:rPr>
              <a:t>English Writing Lessons</a:t>
            </a:r>
          </a:p>
        </p:txBody>
      </p:sp>
      <p:sp>
        <p:nvSpPr>
          <p:cNvPr id="3" name="Content Placeholder 2"/>
          <p:cNvSpPr>
            <a:spLocks noGrp="1"/>
          </p:cNvSpPr>
          <p:nvPr>
            <p:ph idx="1"/>
          </p:nvPr>
        </p:nvSpPr>
        <p:spPr>
          <a:xfrm>
            <a:off x="457200" y="1268760"/>
            <a:ext cx="8229600" cy="4857403"/>
          </a:xfrm>
        </p:spPr>
        <p:txBody>
          <a:bodyPr>
            <a:normAutofit/>
          </a:bodyPr>
          <a:lstStyle/>
          <a:p>
            <a:pPr marL="0" indent="0" algn="ctr">
              <a:buNone/>
            </a:pPr>
            <a:r>
              <a:rPr lang="en-GB" sz="2400" dirty="0">
                <a:solidFill>
                  <a:srgbClr val="002060"/>
                </a:solidFill>
                <a:latin typeface="CCW Precursive 7N" panose="03050602040000000000" pitchFamily="66" charset="0"/>
              </a:rPr>
              <a:t>Our English lessons at South Avenue focus on a variety of texts and genres from fiction, non-fiction and poetry. </a:t>
            </a:r>
          </a:p>
        </p:txBody>
      </p:sp>
      <p:pic>
        <p:nvPicPr>
          <p:cNvPr id="4" name="Picture 3">
            <a:extLst>
              <a:ext uri="{FF2B5EF4-FFF2-40B4-BE49-F238E27FC236}">
                <a16:creationId xmlns:a16="http://schemas.microsoft.com/office/drawing/2014/main" id="{F51E83E0-0157-4F78-8423-8DB28A55E388}"/>
              </a:ext>
            </a:extLst>
          </p:cNvPr>
          <p:cNvPicPr>
            <a:picLocks noChangeAspect="1"/>
          </p:cNvPicPr>
          <p:nvPr/>
        </p:nvPicPr>
        <p:blipFill>
          <a:blip r:embed="rId2"/>
          <a:stretch>
            <a:fillRect/>
          </a:stretch>
        </p:blipFill>
        <p:spPr>
          <a:xfrm>
            <a:off x="683568" y="2060848"/>
            <a:ext cx="7128792" cy="4158527"/>
          </a:xfrm>
          <a:prstGeom prst="rect">
            <a:avLst/>
          </a:prstGeom>
        </p:spPr>
      </p:pic>
    </p:spTree>
    <p:extLst>
      <p:ext uri="{BB962C8B-B14F-4D97-AF65-F5344CB8AC3E}">
        <p14:creationId xmlns:p14="http://schemas.microsoft.com/office/powerpoint/2010/main" val="167975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B88746-8773-40C4-A72E-56B5BB1AEEF4}"/>
              </a:ext>
            </a:extLst>
          </p:cNvPr>
          <p:cNvPicPr>
            <a:picLocks noChangeAspect="1"/>
          </p:cNvPicPr>
          <p:nvPr/>
        </p:nvPicPr>
        <p:blipFill>
          <a:blip r:embed="rId2"/>
          <a:stretch>
            <a:fillRect/>
          </a:stretch>
        </p:blipFill>
        <p:spPr>
          <a:xfrm>
            <a:off x="9525" y="428625"/>
            <a:ext cx="9124950" cy="6000750"/>
          </a:xfrm>
          <a:prstGeom prst="rect">
            <a:avLst/>
          </a:prstGeom>
        </p:spPr>
      </p:pic>
    </p:spTree>
    <p:extLst>
      <p:ext uri="{BB962C8B-B14F-4D97-AF65-F5344CB8AC3E}">
        <p14:creationId xmlns:p14="http://schemas.microsoft.com/office/powerpoint/2010/main" val="154638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Teaching Sequence</a:t>
            </a:r>
          </a:p>
        </p:txBody>
      </p:sp>
      <p:sp>
        <p:nvSpPr>
          <p:cNvPr id="3" name="Content Placeholder 2"/>
          <p:cNvSpPr>
            <a:spLocks noGrp="1"/>
          </p:cNvSpPr>
          <p:nvPr>
            <p:ph idx="1"/>
          </p:nvPr>
        </p:nvSpPr>
        <p:spPr/>
        <p:txBody>
          <a:bodyPr>
            <a:normAutofit fontScale="92500" lnSpcReduction="10000"/>
          </a:bodyPr>
          <a:lstStyle/>
          <a:p>
            <a:r>
              <a:rPr lang="en-GB" dirty="0"/>
              <a:t>Inspirational hook – chosen text/genre</a:t>
            </a:r>
          </a:p>
          <a:p>
            <a:r>
              <a:rPr lang="en-GB" dirty="0"/>
              <a:t>Look at and annotate examples of ‘a good one’</a:t>
            </a:r>
          </a:p>
          <a:p>
            <a:r>
              <a:rPr lang="en-GB" dirty="0"/>
              <a:t>Teach the skills needed to write their own independently</a:t>
            </a:r>
          </a:p>
          <a:p>
            <a:r>
              <a:rPr lang="en-GB" dirty="0"/>
              <a:t>Write independently</a:t>
            </a:r>
          </a:p>
          <a:p>
            <a:r>
              <a:rPr lang="en-GB" dirty="0"/>
              <a:t>Edit and improve</a:t>
            </a:r>
          </a:p>
          <a:p>
            <a:r>
              <a:rPr lang="en-GB" dirty="0"/>
              <a:t>Publish – published pieces are stuck in their writing journals and these are taken through to year 6</a:t>
            </a:r>
          </a:p>
        </p:txBody>
      </p:sp>
    </p:spTree>
    <p:extLst>
      <p:ext uri="{BB962C8B-B14F-4D97-AF65-F5344CB8AC3E}">
        <p14:creationId xmlns:p14="http://schemas.microsoft.com/office/powerpoint/2010/main" val="40534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rgbClr val="002060"/>
                </a:solidFill>
                <a:latin typeface="CCW Precursive 7N" panose="03050602040000000000" pitchFamily="66" charset="0"/>
              </a:rPr>
              <a:t>What should they have achieved by the end of KS2?</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78" t="33031" r="26744" b="26526"/>
          <a:stretch/>
        </p:blipFill>
        <p:spPr bwMode="auto">
          <a:xfrm>
            <a:off x="708707" y="1405630"/>
            <a:ext cx="7895741" cy="533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50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latin typeface="CCW Precursive 7N" panose="03050602040000000000" pitchFamily="66" charset="0"/>
              </a:rPr>
              <a:t>Workshop Aims…</a:t>
            </a:r>
          </a:p>
        </p:txBody>
      </p:sp>
      <p:sp>
        <p:nvSpPr>
          <p:cNvPr id="3" name="Content Placeholder 2"/>
          <p:cNvSpPr>
            <a:spLocks noGrp="1"/>
          </p:cNvSpPr>
          <p:nvPr>
            <p:ph idx="1"/>
          </p:nvPr>
        </p:nvSpPr>
        <p:spPr/>
        <p:txBody>
          <a:bodyPr>
            <a:normAutofit/>
          </a:bodyPr>
          <a:lstStyle/>
          <a:p>
            <a:r>
              <a:rPr lang="en-GB" dirty="0">
                <a:solidFill>
                  <a:srgbClr val="002060"/>
                </a:solidFill>
                <a:latin typeface="CCW Precursive 7N" panose="03050602040000000000" pitchFamily="66" charset="0"/>
              </a:rPr>
              <a:t>To review the National Curriculum expectations for English at KS2</a:t>
            </a:r>
          </a:p>
          <a:p>
            <a:r>
              <a:rPr lang="en-GB" dirty="0">
                <a:solidFill>
                  <a:srgbClr val="002060"/>
                </a:solidFill>
                <a:latin typeface="CCW Precursive 7N" panose="03050602040000000000" pitchFamily="66" charset="0"/>
              </a:rPr>
              <a:t>To share the English intent at South Avenue</a:t>
            </a:r>
          </a:p>
          <a:p>
            <a:r>
              <a:rPr lang="en-GB" dirty="0">
                <a:solidFill>
                  <a:srgbClr val="002060"/>
                </a:solidFill>
                <a:latin typeface="CCW Precursive 7N" panose="03050602040000000000" pitchFamily="66" charset="0"/>
              </a:rPr>
              <a:t>To explore what we currently do in school to support your child’s progress in writing</a:t>
            </a:r>
          </a:p>
          <a:p>
            <a:r>
              <a:rPr lang="en-GB" dirty="0">
                <a:solidFill>
                  <a:srgbClr val="002060"/>
                </a:solidFill>
                <a:latin typeface="CCW Precursive 7N" panose="03050602040000000000" pitchFamily="66" charset="0"/>
              </a:rPr>
              <a:t>To provide information on how you can help at home</a:t>
            </a:r>
          </a:p>
          <a:p>
            <a:r>
              <a:rPr lang="en-GB" dirty="0">
                <a:solidFill>
                  <a:srgbClr val="002060"/>
                </a:solidFill>
                <a:latin typeface="CCW Precursive 7N" panose="03050602040000000000" pitchFamily="66" charset="0"/>
              </a:rPr>
              <a:t>To eat biscuits and drink tea</a:t>
            </a:r>
          </a:p>
        </p:txBody>
      </p:sp>
    </p:spTree>
    <p:extLst>
      <p:ext uri="{BB962C8B-B14F-4D97-AF65-F5344CB8AC3E}">
        <p14:creationId xmlns:p14="http://schemas.microsoft.com/office/powerpoint/2010/main" val="32609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17E-4053-4C14-A7D8-F3BB61BAB447}"/>
              </a:ext>
            </a:extLst>
          </p:cNvPr>
          <p:cNvSpPr>
            <a:spLocks noGrp="1"/>
          </p:cNvSpPr>
          <p:nvPr>
            <p:ph type="title"/>
          </p:nvPr>
        </p:nvSpPr>
        <p:spPr/>
        <p:txBody>
          <a:bodyPr>
            <a:normAutofit fontScale="90000"/>
          </a:bodyPr>
          <a:lstStyle/>
          <a:p>
            <a:r>
              <a:rPr lang="en-GB" dirty="0"/>
              <a:t>Sharing Examples of Year Group Expectations</a:t>
            </a:r>
          </a:p>
        </p:txBody>
      </p:sp>
      <p:pic>
        <p:nvPicPr>
          <p:cNvPr id="2050" name="Picture 2" descr="Silvine A4 Red Exercise Book, Lined With Margin - 80 Pages (Pack of 10)">
            <a:extLst>
              <a:ext uri="{FF2B5EF4-FFF2-40B4-BE49-F238E27FC236}">
                <a16:creationId xmlns:a16="http://schemas.microsoft.com/office/drawing/2014/main" id="{91FAB5FF-C2A1-4885-957E-1379FD0838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556792"/>
            <a:ext cx="3431712" cy="29311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B7B350-5B4D-4F84-BA79-5D3D357DA0AB}"/>
              </a:ext>
            </a:extLst>
          </p:cNvPr>
          <p:cNvSpPr txBox="1"/>
          <p:nvPr/>
        </p:nvSpPr>
        <p:spPr>
          <a:xfrm>
            <a:off x="107504" y="4797152"/>
            <a:ext cx="8928992" cy="1200329"/>
          </a:xfrm>
          <a:prstGeom prst="rect">
            <a:avLst/>
          </a:prstGeom>
          <a:noFill/>
        </p:spPr>
        <p:txBody>
          <a:bodyPr wrap="square" rtlCol="0">
            <a:spAutoFit/>
          </a:bodyPr>
          <a:lstStyle/>
          <a:p>
            <a:r>
              <a:rPr lang="en-GB" dirty="0"/>
              <a:t>On your tables are a selection of children’s writing for years 3-6 </a:t>
            </a:r>
          </a:p>
          <a:p>
            <a:r>
              <a:rPr lang="en-GB" dirty="0"/>
              <a:t>These children are assessed as meeting the expected standard in writing for their year group</a:t>
            </a:r>
          </a:p>
          <a:p>
            <a:r>
              <a:rPr lang="en-GB" dirty="0"/>
              <a:t>Do have a look !!</a:t>
            </a:r>
          </a:p>
          <a:p>
            <a:endParaRPr lang="en-GB" dirty="0"/>
          </a:p>
        </p:txBody>
      </p:sp>
    </p:spTree>
    <p:extLst>
      <p:ext uri="{BB962C8B-B14F-4D97-AF65-F5344CB8AC3E}">
        <p14:creationId xmlns:p14="http://schemas.microsoft.com/office/powerpoint/2010/main" val="427371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CCW Precursive 7N" panose="03050602040000000000" pitchFamily="66" charset="0"/>
              </a:rPr>
              <a:t>How can you help?</a:t>
            </a:r>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GB" dirty="0">
                <a:solidFill>
                  <a:srgbClr val="FF0000"/>
                </a:solidFill>
              </a:rPr>
              <a:t>Your children will learn about writing by watching you write. Talk with  them about your writing so that they begin to understand why writing is important and the many ways it can be used </a:t>
            </a:r>
          </a:p>
          <a:p>
            <a:r>
              <a:rPr lang="en-GB" dirty="0">
                <a:solidFill>
                  <a:srgbClr val="00B050"/>
                </a:solidFill>
              </a:rPr>
              <a:t>Give your child opportunities to practice writing by helping them  sign birthday cards, write stories, and make lists</a:t>
            </a:r>
            <a:endParaRPr lang="en-GB" dirty="0">
              <a:solidFill>
                <a:srgbClr val="00B050"/>
              </a:solidFill>
              <a:latin typeface="CCW Precursive 7N" panose="03050602040000000000" pitchFamily="66" charset="0"/>
            </a:endParaRPr>
          </a:p>
          <a:p>
            <a:r>
              <a:rPr lang="en-GB" dirty="0">
                <a:solidFill>
                  <a:schemeClr val="tx2">
                    <a:lumMod val="75000"/>
                  </a:schemeClr>
                </a:solidFill>
                <a:latin typeface="CCW Precursive 7N" panose="03050602040000000000" pitchFamily="66" charset="0"/>
              </a:rPr>
              <a:t>Encourage the use of high level vocabulary and up-levelling sentence work during homework tasks</a:t>
            </a:r>
          </a:p>
          <a:p>
            <a:r>
              <a:rPr lang="en-GB" dirty="0">
                <a:solidFill>
                  <a:srgbClr val="00B0F0"/>
                </a:solidFill>
                <a:latin typeface="CCW Precursive 7N" panose="03050602040000000000" pitchFamily="66" charset="0"/>
              </a:rPr>
              <a:t>Do some short writing pieces linked to the book they are reading</a:t>
            </a:r>
            <a:br>
              <a:rPr lang="en-GB" dirty="0">
                <a:solidFill>
                  <a:srgbClr val="00B0F0"/>
                </a:solidFill>
                <a:latin typeface="CCW Precursive 7N" panose="03050602040000000000" pitchFamily="66" charset="0"/>
              </a:rPr>
            </a:br>
            <a:endParaRPr lang="en-GB" dirty="0">
              <a:solidFill>
                <a:srgbClr val="00B0F0"/>
              </a:solidFill>
              <a:latin typeface="CCW Precursive 7N" panose="03050602040000000000" pitchFamily="66" charset="0"/>
            </a:endParaRPr>
          </a:p>
          <a:p>
            <a:r>
              <a:rPr lang="en-GB" dirty="0">
                <a:solidFill>
                  <a:schemeClr val="accent6">
                    <a:lumMod val="75000"/>
                  </a:schemeClr>
                </a:solidFill>
                <a:latin typeface="CCW Precursive 7N" panose="03050602040000000000" pitchFamily="66" charset="0"/>
              </a:rPr>
              <a:t>Ask about new words they have learnt in school – have they learnt any new words today?</a:t>
            </a:r>
            <a:br>
              <a:rPr lang="en-GB" dirty="0">
                <a:solidFill>
                  <a:schemeClr val="tx2">
                    <a:lumMod val="75000"/>
                  </a:schemeClr>
                </a:solidFill>
                <a:latin typeface="CCW Precursive 7N" panose="03050602040000000000" pitchFamily="66" charset="0"/>
              </a:rPr>
            </a:br>
            <a:endParaRPr lang="en-GB" dirty="0">
              <a:solidFill>
                <a:schemeClr val="tx2">
                  <a:lumMod val="75000"/>
                </a:schemeClr>
              </a:solidFill>
              <a:latin typeface="CCW Precursive 7N" panose="03050602040000000000" pitchFamily="66" charset="0"/>
            </a:endParaRPr>
          </a:p>
          <a:p>
            <a:r>
              <a:rPr lang="en-GB" dirty="0">
                <a:solidFill>
                  <a:schemeClr val="accent4">
                    <a:lumMod val="75000"/>
                  </a:schemeClr>
                </a:solidFill>
                <a:latin typeface="CCW Precursive 7N" panose="03050602040000000000" pitchFamily="66" charset="0"/>
              </a:rPr>
              <a:t>Write in diaries any interesting words which could be used in class – where appropriate, these can be discussed</a:t>
            </a:r>
          </a:p>
        </p:txBody>
      </p:sp>
    </p:spTree>
    <p:extLst>
      <p:ext uri="{BB962C8B-B14F-4D97-AF65-F5344CB8AC3E}">
        <p14:creationId xmlns:p14="http://schemas.microsoft.com/office/powerpoint/2010/main" val="28411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6681F9-4891-4093-9AEA-217B7D11BB33}"/>
              </a:ext>
            </a:extLst>
          </p:cNvPr>
          <p:cNvPicPr>
            <a:picLocks noChangeAspect="1"/>
          </p:cNvPicPr>
          <p:nvPr/>
        </p:nvPicPr>
        <p:blipFill>
          <a:blip r:embed="rId2"/>
          <a:stretch>
            <a:fillRect/>
          </a:stretch>
        </p:blipFill>
        <p:spPr>
          <a:xfrm>
            <a:off x="0" y="263450"/>
            <a:ext cx="9144000" cy="6331100"/>
          </a:xfrm>
          <a:prstGeom prst="rect">
            <a:avLst/>
          </a:prstGeom>
        </p:spPr>
      </p:pic>
    </p:spTree>
    <p:extLst>
      <p:ext uri="{BB962C8B-B14F-4D97-AF65-F5344CB8AC3E}">
        <p14:creationId xmlns:p14="http://schemas.microsoft.com/office/powerpoint/2010/main" val="3696676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836CF7-7ECF-4202-B229-97598B4649F4}"/>
              </a:ext>
            </a:extLst>
          </p:cNvPr>
          <p:cNvPicPr>
            <a:picLocks noChangeAspect="1"/>
          </p:cNvPicPr>
          <p:nvPr/>
        </p:nvPicPr>
        <p:blipFill>
          <a:blip r:embed="rId2"/>
          <a:stretch>
            <a:fillRect/>
          </a:stretch>
        </p:blipFill>
        <p:spPr>
          <a:xfrm>
            <a:off x="0" y="275896"/>
            <a:ext cx="9144000" cy="6306207"/>
          </a:xfrm>
          <a:prstGeom prst="rect">
            <a:avLst/>
          </a:prstGeom>
        </p:spPr>
      </p:pic>
    </p:spTree>
    <p:extLst>
      <p:ext uri="{BB962C8B-B14F-4D97-AF65-F5344CB8AC3E}">
        <p14:creationId xmlns:p14="http://schemas.microsoft.com/office/powerpoint/2010/main" val="293856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8124-D0F6-4866-9228-C2D8608BE072}"/>
              </a:ext>
            </a:extLst>
          </p:cNvPr>
          <p:cNvSpPr>
            <a:spLocks noGrp="1"/>
          </p:cNvSpPr>
          <p:nvPr>
            <p:ph type="title"/>
          </p:nvPr>
        </p:nvSpPr>
        <p:spPr/>
        <p:txBody>
          <a:bodyPr/>
          <a:lstStyle/>
          <a:p>
            <a:r>
              <a:rPr lang="en-GB" dirty="0"/>
              <a:t>Spelling</a:t>
            </a:r>
          </a:p>
        </p:txBody>
      </p:sp>
      <p:pic>
        <p:nvPicPr>
          <p:cNvPr id="4" name="Content Placeholder 3">
            <a:extLst>
              <a:ext uri="{FF2B5EF4-FFF2-40B4-BE49-F238E27FC236}">
                <a16:creationId xmlns:a16="http://schemas.microsoft.com/office/drawing/2014/main" id="{2B4DCB9F-D654-4185-AA2B-5180E1B4C4E9}"/>
              </a:ext>
            </a:extLst>
          </p:cNvPr>
          <p:cNvPicPr>
            <a:picLocks noGrp="1" noChangeAspect="1"/>
          </p:cNvPicPr>
          <p:nvPr>
            <p:ph idx="1"/>
          </p:nvPr>
        </p:nvPicPr>
        <p:blipFill>
          <a:blip r:embed="rId3"/>
          <a:stretch>
            <a:fillRect/>
          </a:stretch>
        </p:blipFill>
        <p:spPr>
          <a:xfrm>
            <a:off x="251520" y="1390260"/>
            <a:ext cx="3253872" cy="4525963"/>
          </a:xfrm>
          <a:prstGeom prst="rect">
            <a:avLst/>
          </a:prstGeom>
        </p:spPr>
      </p:pic>
      <p:pic>
        <p:nvPicPr>
          <p:cNvPr id="5" name="Picture 4">
            <a:extLst>
              <a:ext uri="{FF2B5EF4-FFF2-40B4-BE49-F238E27FC236}">
                <a16:creationId xmlns:a16="http://schemas.microsoft.com/office/drawing/2014/main" id="{39C6702E-F3EB-4A61-BE8B-119C89E3FE43}"/>
              </a:ext>
            </a:extLst>
          </p:cNvPr>
          <p:cNvPicPr>
            <a:picLocks noChangeAspect="1"/>
          </p:cNvPicPr>
          <p:nvPr/>
        </p:nvPicPr>
        <p:blipFill>
          <a:blip r:embed="rId4"/>
          <a:stretch>
            <a:fillRect/>
          </a:stretch>
        </p:blipFill>
        <p:spPr>
          <a:xfrm>
            <a:off x="3923927" y="1417140"/>
            <a:ext cx="3253871" cy="4522809"/>
          </a:xfrm>
          <a:prstGeom prst="rect">
            <a:avLst/>
          </a:prstGeom>
        </p:spPr>
      </p:pic>
    </p:spTree>
    <p:extLst>
      <p:ext uri="{BB962C8B-B14F-4D97-AF65-F5344CB8AC3E}">
        <p14:creationId xmlns:p14="http://schemas.microsoft.com/office/powerpoint/2010/main" val="2123202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D781F9-12F0-4962-8118-011C2425D00E}"/>
              </a:ext>
            </a:extLst>
          </p:cNvPr>
          <p:cNvSpPr/>
          <p:nvPr/>
        </p:nvSpPr>
        <p:spPr>
          <a:xfrm>
            <a:off x="467544" y="188640"/>
            <a:ext cx="8064896" cy="4801314"/>
          </a:xfrm>
          <a:prstGeom prst="rect">
            <a:avLst/>
          </a:prstGeom>
        </p:spPr>
        <p:txBody>
          <a:bodyPr wrap="square">
            <a:spAutoFit/>
          </a:bodyPr>
          <a:lstStyle/>
          <a:p>
            <a:r>
              <a:rPr lang="en-GB" dirty="0"/>
              <a:t>Learning to spell is </a:t>
            </a:r>
            <a:r>
              <a:rPr lang="en-GB" b="1" dirty="0">
                <a:solidFill>
                  <a:srgbClr val="FF0000"/>
                </a:solidFill>
              </a:rPr>
              <a:t>a highly complex skill </a:t>
            </a:r>
            <a:r>
              <a:rPr lang="en-GB" dirty="0"/>
              <a:t>but in order for children to become successful writers they need to be able to spell accurately. At South Avenue Primary School your child will learn the rules and conventions of the spelling system as well as strategies needed to become confident spellers. In Reception, Year 1 and Year 2 the children have daily phonic lessons where they learn </a:t>
            </a:r>
            <a:r>
              <a:rPr lang="en-GB" b="1" dirty="0">
                <a:solidFill>
                  <a:srgbClr val="FF0000"/>
                </a:solidFill>
              </a:rPr>
              <a:t>phonemes and graphemes</a:t>
            </a:r>
            <a:r>
              <a:rPr lang="en-GB" dirty="0"/>
              <a:t>, spelling patterns and high frequency words. In Years 3, 4, 5 and 6 the children learn a </a:t>
            </a:r>
            <a:r>
              <a:rPr lang="en-GB" b="1" dirty="0">
                <a:solidFill>
                  <a:srgbClr val="FF0000"/>
                </a:solidFill>
              </a:rPr>
              <a:t>new spelling pattern every week </a:t>
            </a:r>
            <a:r>
              <a:rPr lang="en-GB" dirty="0"/>
              <a:t>as well as revising those already taught. Spelling is taught at least three times a week where children look at spelling rules, root words, meanings of words and other strategies to help spellings such as mnemonics. Teachers provide opportunities throughout the week for the children to practise and apply these rules. In addition to this, teachers model good spelling practice through their daily teaching, across all subjects. </a:t>
            </a:r>
          </a:p>
          <a:p>
            <a:r>
              <a:rPr lang="en-GB" dirty="0"/>
              <a:t>It is important that children are able to apply the rules taught to spell other words, therefore, spelling is sometimes </a:t>
            </a:r>
            <a:r>
              <a:rPr lang="en-GB" b="1" dirty="0">
                <a:solidFill>
                  <a:srgbClr val="FF0000"/>
                </a:solidFill>
              </a:rPr>
              <a:t>assessed through dictations </a:t>
            </a:r>
            <a:r>
              <a:rPr lang="en-GB" dirty="0"/>
              <a:t>where the teacher gives children words to spell that contain the same spelling pattern or rule but are different to the words learnt for the assessment. Learning to spell is most effective when it is done in an enjoyable and interesting way. </a:t>
            </a:r>
          </a:p>
        </p:txBody>
      </p:sp>
    </p:spTree>
    <p:extLst>
      <p:ext uri="{BB962C8B-B14F-4D97-AF65-F5344CB8AC3E}">
        <p14:creationId xmlns:p14="http://schemas.microsoft.com/office/powerpoint/2010/main" val="518652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CCW Precursive 7N" panose="03050602040000000000" pitchFamily="66" charset="0"/>
              </a:rPr>
              <a:t>Finally…</a:t>
            </a:r>
          </a:p>
        </p:txBody>
      </p:sp>
      <p:sp>
        <p:nvSpPr>
          <p:cNvPr id="3" name="Content Placeholder 2"/>
          <p:cNvSpPr>
            <a:spLocks noGrp="1"/>
          </p:cNvSpPr>
          <p:nvPr>
            <p:ph idx="1"/>
          </p:nvPr>
        </p:nvSpPr>
        <p:spPr>
          <a:xfrm>
            <a:off x="457200" y="1268760"/>
            <a:ext cx="8229600" cy="5328592"/>
          </a:xfrm>
        </p:spPr>
        <p:txBody>
          <a:bodyPr>
            <a:normAutofit/>
          </a:bodyPr>
          <a:lstStyle/>
          <a:p>
            <a:endParaRPr lang="en-GB" dirty="0">
              <a:solidFill>
                <a:srgbClr val="002060"/>
              </a:solidFill>
              <a:latin typeface="CCW Precursive 7N" panose="03050602040000000000" pitchFamily="66" charset="0"/>
            </a:endParaRPr>
          </a:p>
          <a:p>
            <a:r>
              <a:rPr lang="en-GB" dirty="0">
                <a:solidFill>
                  <a:srgbClr val="002060"/>
                </a:solidFill>
                <a:latin typeface="CCW Precursive 7N" panose="03050602040000000000" pitchFamily="66" charset="0"/>
              </a:rPr>
              <a:t>As always, we have an open door policy at school – please let us know if you have any queries or concerns about their writing</a:t>
            </a:r>
            <a:br>
              <a:rPr lang="en-GB" dirty="0">
                <a:solidFill>
                  <a:srgbClr val="002060"/>
                </a:solidFill>
                <a:latin typeface="CCW Precursive 7N" panose="03050602040000000000" pitchFamily="66" charset="0"/>
              </a:rPr>
            </a:br>
            <a:endParaRPr lang="en-GB" dirty="0">
              <a:solidFill>
                <a:srgbClr val="002060"/>
              </a:solidFill>
              <a:latin typeface="CCW Precursive 7N" panose="03050602040000000000" pitchFamily="66" charset="0"/>
            </a:endParaRPr>
          </a:p>
          <a:p>
            <a:r>
              <a:rPr lang="en-GB" dirty="0">
                <a:solidFill>
                  <a:srgbClr val="002060"/>
                </a:solidFill>
                <a:latin typeface="CCW Precursive 7N" panose="03050602040000000000" pitchFamily="66" charset="0"/>
              </a:rPr>
              <a:t>Thanks for coming! </a:t>
            </a:r>
            <a:r>
              <a:rPr lang="en-GB" dirty="0">
                <a:solidFill>
                  <a:srgbClr val="002060"/>
                </a:solidFill>
                <a:latin typeface="CCW Precursive 7N" panose="03050602040000000000" pitchFamily="66" charset="0"/>
                <a:sym typeface="Wingdings" panose="05000000000000000000" pitchFamily="2" charset="2"/>
              </a:rPr>
              <a:t></a:t>
            </a:r>
          </a:p>
          <a:p>
            <a:r>
              <a:rPr lang="en-GB" dirty="0">
                <a:solidFill>
                  <a:srgbClr val="002060"/>
                </a:solidFill>
                <a:latin typeface="CCW Precursive 7N" panose="03050602040000000000" pitchFamily="66" charset="0"/>
                <a:sym typeface="Wingdings" panose="05000000000000000000" pitchFamily="2" charset="2"/>
              </a:rPr>
              <a:t>Any questions?</a:t>
            </a:r>
            <a:endParaRPr lang="en-GB" dirty="0">
              <a:solidFill>
                <a:srgbClr val="002060"/>
              </a:solidFill>
              <a:latin typeface="CCW Precursive 7N" panose="03050602040000000000" pitchFamily="66" charset="0"/>
            </a:endParaRPr>
          </a:p>
        </p:txBody>
      </p:sp>
    </p:spTree>
    <p:extLst>
      <p:ext uri="{BB962C8B-B14F-4D97-AF65-F5344CB8AC3E}">
        <p14:creationId xmlns:p14="http://schemas.microsoft.com/office/powerpoint/2010/main" val="263715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2060"/>
                </a:solidFill>
                <a:latin typeface="CCW Precursive 7N" panose="03050602040000000000" pitchFamily="66" charset="0"/>
              </a:rPr>
              <a:t>The National Curriculum</a:t>
            </a:r>
          </a:p>
        </p:txBody>
      </p:sp>
      <p:sp>
        <p:nvSpPr>
          <p:cNvPr id="3" name="Content Placeholder 2"/>
          <p:cNvSpPr>
            <a:spLocks noGrp="1"/>
          </p:cNvSpPr>
          <p:nvPr>
            <p:ph idx="1"/>
          </p:nvPr>
        </p:nvSpPr>
        <p:spPr>
          <a:xfrm>
            <a:off x="457200" y="1196752"/>
            <a:ext cx="8229600" cy="5328592"/>
          </a:xfrm>
        </p:spPr>
        <p:txBody>
          <a:bodyPr>
            <a:normAutofit fontScale="70000" lnSpcReduction="20000"/>
          </a:bodyPr>
          <a:lstStyle/>
          <a:p>
            <a:pPr marL="0" indent="0">
              <a:buNone/>
            </a:pPr>
            <a:r>
              <a:rPr lang="en-GB" dirty="0">
                <a:solidFill>
                  <a:srgbClr val="002060"/>
                </a:solidFill>
                <a:latin typeface="CCW Precursive 7N" panose="03050602040000000000" pitchFamily="66" charset="0"/>
              </a:rPr>
              <a:t>The national curriculum for English aims to ensure that all pupils: </a:t>
            </a:r>
            <a:br>
              <a:rPr lang="en-GB" dirty="0">
                <a:solidFill>
                  <a:srgbClr val="002060"/>
                </a:solidFill>
                <a:latin typeface="CCW Precursive 7N" panose="03050602040000000000" pitchFamily="66" charset="0"/>
              </a:rPr>
            </a:br>
            <a:endParaRPr lang="en-GB" dirty="0">
              <a:solidFill>
                <a:srgbClr val="002060"/>
              </a:solidFill>
              <a:latin typeface="CCW Precursive 7N" panose="03050602040000000000" pitchFamily="66" charset="0"/>
            </a:endParaRPr>
          </a:p>
          <a:p>
            <a:r>
              <a:rPr lang="en-GB" dirty="0">
                <a:solidFill>
                  <a:srgbClr val="002060"/>
                </a:solidFill>
                <a:latin typeface="CCW Precursive 7N" panose="03050602040000000000" pitchFamily="66" charset="0"/>
              </a:rPr>
              <a:t>read easily, fluently and with good understanding </a:t>
            </a:r>
          </a:p>
          <a:p>
            <a:r>
              <a:rPr lang="en-GB" dirty="0">
                <a:solidFill>
                  <a:srgbClr val="002060"/>
                </a:solidFill>
                <a:latin typeface="CCW Precursive 7N" panose="03050602040000000000" pitchFamily="66" charset="0"/>
              </a:rPr>
              <a:t>develop the habit of reading widely and often, for both pleasure and information </a:t>
            </a:r>
          </a:p>
          <a:p>
            <a:r>
              <a:rPr lang="en-GB" dirty="0">
                <a:solidFill>
                  <a:srgbClr val="002060"/>
                </a:solidFill>
                <a:latin typeface="CCW Precursive 7N" panose="03050602040000000000" pitchFamily="66" charset="0"/>
              </a:rPr>
              <a:t>acquire a wide vocabulary, an understanding of grammar and knowledge of linguistic conventions for reading, writing and spoken language</a:t>
            </a:r>
          </a:p>
          <a:p>
            <a:r>
              <a:rPr lang="en-GB" dirty="0">
                <a:solidFill>
                  <a:srgbClr val="002060"/>
                </a:solidFill>
                <a:latin typeface="CCW Precursive 7N" panose="03050602040000000000" pitchFamily="66" charset="0"/>
              </a:rPr>
              <a:t>appreciate our rich and varied literary heritage</a:t>
            </a:r>
          </a:p>
          <a:p>
            <a:r>
              <a:rPr lang="en-GB" dirty="0">
                <a:solidFill>
                  <a:srgbClr val="002060"/>
                </a:solidFill>
                <a:latin typeface="CCW Precursive 7N" panose="03050602040000000000" pitchFamily="66" charset="0"/>
              </a:rPr>
              <a:t>write clearly, accurately and coherently, adapting their language and style in and for a range of contexts, purposes and audiences </a:t>
            </a:r>
          </a:p>
          <a:p>
            <a:r>
              <a:rPr lang="en-GB" dirty="0">
                <a:solidFill>
                  <a:srgbClr val="002060"/>
                </a:solidFill>
                <a:latin typeface="CCW Precursive 7N" panose="03050602040000000000" pitchFamily="66" charset="0"/>
              </a:rPr>
              <a:t>use discussion in order to learn; they should be able to elaborate and explain clearly their understanding and ideas </a:t>
            </a:r>
          </a:p>
          <a:p>
            <a:r>
              <a:rPr lang="en-GB" dirty="0">
                <a:solidFill>
                  <a:srgbClr val="002060"/>
                </a:solidFill>
                <a:latin typeface="CCW Precursive 7N" panose="03050602040000000000" pitchFamily="66" charset="0"/>
              </a:rPr>
              <a:t>are competent in the arts of speaking and listening, making formal presentations, demonstrating to others and participating in debate.</a:t>
            </a:r>
          </a:p>
        </p:txBody>
      </p:sp>
    </p:spTree>
    <p:extLst>
      <p:ext uri="{BB962C8B-B14F-4D97-AF65-F5344CB8AC3E}">
        <p14:creationId xmlns:p14="http://schemas.microsoft.com/office/powerpoint/2010/main" val="315902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latin typeface="CCW Precursive 7N" panose="03050602040000000000" pitchFamily="66" charset="0"/>
              </a:rPr>
              <a:t>Writing Intent at South Avenue</a:t>
            </a:r>
          </a:p>
        </p:txBody>
      </p:sp>
      <p:sp>
        <p:nvSpPr>
          <p:cNvPr id="3" name="Content Placeholder 2"/>
          <p:cNvSpPr>
            <a:spLocks noGrp="1"/>
          </p:cNvSpPr>
          <p:nvPr>
            <p:ph idx="1"/>
          </p:nvPr>
        </p:nvSpPr>
        <p:spPr>
          <a:xfrm>
            <a:off x="457200" y="1166018"/>
            <a:ext cx="8229600" cy="4525963"/>
          </a:xfrm>
        </p:spPr>
        <p:txBody>
          <a:bodyPr>
            <a:normAutofit fontScale="25000" lnSpcReduction="20000"/>
          </a:bodyPr>
          <a:lstStyle/>
          <a:p>
            <a:r>
              <a:rPr lang="en-GB" sz="7200" dirty="0"/>
              <a:t>South Avenue Primary School believes that writing is a </a:t>
            </a:r>
            <a:r>
              <a:rPr lang="en-GB" sz="7200" b="1" dirty="0">
                <a:solidFill>
                  <a:srgbClr val="FF0000"/>
                </a:solidFill>
              </a:rPr>
              <a:t>key skill for life </a:t>
            </a:r>
            <a:r>
              <a:rPr lang="en-GB" sz="7200" dirty="0"/>
              <a:t>both inside and out of education and that is why it features across all the subjects taught across our school.</a:t>
            </a:r>
          </a:p>
          <a:p>
            <a:r>
              <a:rPr lang="en-GB" sz="7200" dirty="0"/>
              <a:t>Our aim is to provide children with transferrable writing skills to build on year-on-year, that can be used throughout each phase of their education, and </a:t>
            </a:r>
            <a:r>
              <a:rPr lang="en-GB" sz="7200" b="1" dirty="0">
                <a:solidFill>
                  <a:srgbClr val="FF0000"/>
                </a:solidFill>
              </a:rPr>
              <a:t>prepare them for secondary school.</a:t>
            </a:r>
          </a:p>
          <a:p>
            <a:r>
              <a:rPr lang="en-GB" sz="7200" dirty="0"/>
              <a:t>Teaching children to write for a range of purposes and audiences can be very exciting, especially here at South Avenue where we provide children with a range of </a:t>
            </a:r>
            <a:r>
              <a:rPr lang="en-GB" sz="7200" b="1" dirty="0">
                <a:solidFill>
                  <a:srgbClr val="FF0000"/>
                </a:solidFill>
              </a:rPr>
              <a:t>engaging hooks to capture their imagination</a:t>
            </a:r>
            <a:r>
              <a:rPr lang="en-GB" sz="7200" dirty="0"/>
              <a:t>. We aim to provide the children with varied reasons for writing and believe that this not only produces higher quality writing, but allows our learners to apply their skills in a range of different contexts.</a:t>
            </a:r>
          </a:p>
          <a:p>
            <a:r>
              <a:rPr lang="en-GB" sz="7200" b="1" dirty="0">
                <a:solidFill>
                  <a:srgbClr val="FF0000"/>
                </a:solidFill>
              </a:rPr>
              <a:t>Writing across all subject areas </a:t>
            </a:r>
            <a:r>
              <a:rPr lang="en-GB" sz="7200" dirty="0"/>
              <a:t>will prepare our children for secondary education and a more in-depth approach to analysing, planning and innovating their writing.</a:t>
            </a:r>
          </a:p>
          <a:p>
            <a:r>
              <a:rPr lang="en-GB" sz="7200" dirty="0"/>
              <a:t>We recognise the importance of nurturing a culture where </a:t>
            </a:r>
            <a:r>
              <a:rPr lang="en-GB" sz="7200" b="1" dirty="0">
                <a:solidFill>
                  <a:srgbClr val="FF0000"/>
                </a:solidFill>
              </a:rPr>
              <a:t>children take pride in their writing</a:t>
            </a:r>
            <a:r>
              <a:rPr lang="en-GB" sz="7200" dirty="0"/>
              <a:t>, can write clearly and accurately and adapt their language and style for a range of contexts.</a:t>
            </a:r>
          </a:p>
          <a:p>
            <a:r>
              <a:rPr lang="en-GB" sz="7200" dirty="0"/>
              <a:t>Our aim is for </a:t>
            </a:r>
            <a:r>
              <a:rPr lang="en-GB" sz="7200" b="1" dirty="0">
                <a:solidFill>
                  <a:srgbClr val="FF0000"/>
                </a:solidFill>
              </a:rPr>
              <a:t>ALL learners to achieve their full potential in writing </a:t>
            </a:r>
            <a:r>
              <a:rPr lang="en-GB" sz="7200" dirty="0"/>
              <a:t>and we are committed to providing the scaffolds and challenge needed in order for our children to achieve this whilst </a:t>
            </a:r>
            <a:r>
              <a:rPr lang="en-GB" sz="7200" b="1" dirty="0">
                <a:solidFill>
                  <a:srgbClr val="FF0000"/>
                </a:solidFill>
              </a:rPr>
              <a:t>fostering a love of writing</a:t>
            </a:r>
            <a:r>
              <a:rPr lang="en-GB" sz="7200" dirty="0"/>
              <a:t>.</a:t>
            </a:r>
          </a:p>
          <a:p>
            <a:r>
              <a:rPr lang="en-GB" sz="7200" dirty="0"/>
              <a:t>At South Avenue, we are excited about writing!</a:t>
            </a:r>
          </a:p>
          <a:p>
            <a:pPr marL="0" indent="0">
              <a:buNone/>
            </a:pPr>
            <a:endParaRPr lang="en-GB" dirty="0">
              <a:solidFill>
                <a:srgbClr val="002060"/>
              </a:solidFill>
              <a:latin typeface="CCW Precursive 7N" panose="03050602040000000000" pitchFamily="66" charset="0"/>
            </a:endParaRPr>
          </a:p>
        </p:txBody>
      </p:sp>
    </p:spTree>
    <p:extLst>
      <p:ext uri="{BB962C8B-B14F-4D97-AF65-F5344CB8AC3E}">
        <p14:creationId xmlns:p14="http://schemas.microsoft.com/office/powerpoint/2010/main" val="50871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2060"/>
                </a:solidFill>
                <a:latin typeface="CCW Precursive 7N" panose="03050602040000000000" pitchFamily="66" charset="0"/>
              </a:rPr>
              <a:t>How is our writing taught in KS2?</a:t>
            </a:r>
          </a:p>
        </p:txBody>
      </p:sp>
      <p:sp>
        <p:nvSpPr>
          <p:cNvPr id="3" name="Content Placeholder 2"/>
          <p:cNvSpPr>
            <a:spLocks noGrp="1"/>
          </p:cNvSpPr>
          <p:nvPr>
            <p:ph idx="1"/>
          </p:nvPr>
        </p:nvSpPr>
        <p:spPr/>
        <p:txBody>
          <a:bodyPr>
            <a:normAutofit/>
          </a:bodyPr>
          <a:lstStyle/>
          <a:p>
            <a:pPr marL="0" indent="0">
              <a:buNone/>
            </a:pPr>
            <a:endParaRPr lang="en-GB" sz="2400" dirty="0">
              <a:solidFill>
                <a:srgbClr val="002060"/>
              </a:solidFill>
              <a:latin typeface="CCW Precursive 7N" panose="03050602040000000000" pitchFamily="66" charset="0"/>
            </a:endParaRPr>
          </a:p>
          <a:p>
            <a:pPr marL="0" indent="0">
              <a:buNone/>
            </a:pPr>
            <a:r>
              <a:rPr lang="en-GB" sz="2400" dirty="0">
                <a:solidFill>
                  <a:srgbClr val="002060"/>
                </a:solidFill>
                <a:latin typeface="CCW Precursive 7N" panose="03050602040000000000" pitchFamily="66" charset="0"/>
              </a:rPr>
              <a:t>Your children are taught writing throughout the school week not just in English lessons but also across all subjects. </a:t>
            </a:r>
          </a:p>
          <a:p>
            <a:pPr marL="0" indent="0">
              <a:buNone/>
            </a:pPr>
            <a:r>
              <a:rPr lang="en-GB" sz="2400" dirty="0">
                <a:solidFill>
                  <a:srgbClr val="002060"/>
                </a:solidFill>
                <a:latin typeface="CCW Precursive 7N" panose="03050602040000000000" pitchFamily="66" charset="0"/>
              </a:rPr>
              <a:t>This includes:</a:t>
            </a:r>
          </a:p>
          <a:p>
            <a:pPr>
              <a:buFontTx/>
              <a:buChar char="-"/>
            </a:pPr>
            <a:r>
              <a:rPr lang="en-GB" sz="2400" dirty="0">
                <a:solidFill>
                  <a:srgbClr val="002060"/>
                </a:solidFill>
                <a:latin typeface="CCW Precursive 7N" panose="03050602040000000000" pitchFamily="66" charset="0"/>
              </a:rPr>
              <a:t>A daily writing lesson (45-60 minutes)</a:t>
            </a:r>
          </a:p>
          <a:p>
            <a:pPr>
              <a:buFontTx/>
              <a:buChar char="-"/>
            </a:pPr>
            <a:r>
              <a:rPr lang="en-GB" sz="2400" dirty="0">
                <a:solidFill>
                  <a:srgbClr val="002060"/>
                </a:solidFill>
                <a:latin typeface="CCW Precursive 7N" panose="03050602040000000000" pitchFamily="66" charset="0"/>
              </a:rPr>
              <a:t>A daily spelling session (15 minutes)</a:t>
            </a:r>
          </a:p>
          <a:p>
            <a:pPr>
              <a:buFontTx/>
              <a:buChar char="-"/>
            </a:pPr>
            <a:r>
              <a:rPr lang="en-GB" sz="2400" dirty="0">
                <a:solidFill>
                  <a:srgbClr val="002060"/>
                </a:solidFill>
                <a:latin typeface="CCW Precursive 7N" panose="03050602040000000000" pitchFamily="66" charset="0"/>
              </a:rPr>
              <a:t>Up to 3 handwriting sessions weekly depending on year group (15 minutes)</a:t>
            </a:r>
          </a:p>
          <a:p>
            <a:pPr>
              <a:buFontTx/>
              <a:buChar char="-"/>
            </a:pPr>
            <a:endParaRPr lang="en-GB" sz="2400" dirty="0">
              <a:solidFill>
                <a:srgbClr val="002060"/>
              </a:solidFill>
              <a:latin typeface="CCW Precursive 7N" panose="03050602040000000000" pitchFamily="66" charset="0"/>
            </a:endParaRPr>
          </a:p>
        </p:txBody>
      </p:sp>
    </p:spTree>
    <p:extLst>
      <p:ext uri="{BB962C8B-B14F-4D97-AF65-F5344CB8AC3E}">
        <p14:creationId xmlns:p14="http://schemas.microsoft.com/office/powerpoint/2010/main" val="31879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2060"/>
                </a:solidFill>
                <a:latin typeface="CCW Precursive 7N" panose="03050602040000000000" pitchFamily="66" charset="0"/>
              </a:rPr>
              <a:t>Handwriting at South Avenue</a:t>
            </a:r>
          </a:p>
        </p:txBody>
      </p:sp>
      <p:sp>
        <p:nvSpPr>
          <p:cNvPr id="3" name="Content Placeholder 2"/>
          <p:cNvSpPr>
            <a:spLocks noGrp="1"/>
          </p:cNvSpPr>
          <p:nvPr>
            <p:ph idx="1"/>
          </p:nvPr>
        </p:nvSpPr>
        <p:spPr/>
        <p:txBody>
          <a:bodyPr>
            <a:normAutofit fontScale="92500"/>
          </a:bodyPr>
          <a:lstStyle/>
          <a:p>
            <a:pPr marL="0" indent="0" algn="ctr">
              <a:buNone/>
            </a:pPr>
            <a:r>
              <a:rPr lang="en-GB" dirty="0">
                <a:solidFill>
                  <a:srgbClr val="002060"/>
                </a:solidFill>
                <a:latin typeface="CCW Precursive 7N" panose="03050602040000000000" pitchFamily="66" charset="0"/>
              </a:rPr>
              <a:t>For some it is purely an art form, and the neatness and accuracy of the presentation is the main focus. For others, it needs to be a functional tool which allows them to put ideas on paper, effortlessly and fast.</a:t>
            </a:r>
          </a:p>
          <a:p>
            <a:pPr marL="0" indent="0" algn="ctr">
              <a:buNone/>
            </a:pPr>
            <a:r>
              <a:rPr lang="en-GB" dirty="0">
                <a:solidFill>
                  <a:srgbClr val="002060"/>
                </a:solidFill>
                <a:latin typeface="CCW Precursive 7N" panose="03050602040000000000" pitchFamily="66" charset="0"/>
              </a:rPr>
              <a:t>Handwriting is a means of communicating to others. It can be very personal, a part of our self-image and an expression of our own personality. </a:t>
            </a:r>
          </a:p>
          <a:p>
            <a:pPr marL="0" indent="0" algn="ctr">
              <a:buNone/>
            </a:pPr>
            <a:r>
              <a:rPr lang="en-GB" dirty="0">
                <a:solidFill>
                  <a:srgbClr val="002060"/>
                </a:solidFill>
                <a:latin typeface="CCW Precursive 7N" panose="03050602040000000000" pitchFamily="66" charset="0"/>
              </a:rPr>
              <a:t>Handwriting might be some or all of these things.</a:t>
            </a:r>
          </a:p>
          <a:p>
            <a:pPr marL="0" indent="0" algn="ctr">
              <a:buNone/>
            </a:pPr>
            <a:endParaRPr lang="en-GB" dirty="0">
              <a:solidFill>
                <a:srgbClr val="002060"/>
              </a:solidFill>
              <a:latin typeface="CCW Precursive 7N" panose="03050602040000000000" pitchFamily="66" charset="0"/>
            </a:endParaRPr>
          </a:p>
        </p:txBody>
      </p:sp>
    </p:spTree>
    <p:extLst>
      <p:ext uri="{BB962C8B-B14F-4D97-AF65-F5344CB8AC3E}">
        <p14:creationId xmlns:p14="http://schemas.microsoft.com/office/powerpoint/2010/main" val="126961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p:spPr>
        <p:txBody>
          <a:bodyPr>
            <a:normAutofit/>
          </a:bodyPr>
          <a:lstStyle/>
          <a:p>
            <a:pPr marL="0" indent="0">
              <a:buNone/>
            </a:pPr>
            <a:r>
              <a:rPr lang="en-GB" sz="2000" u="sng" dirty="0">
                <a:latin typeface="CCW Precursive 7N" panose="03050602040000000000"/>
              </a:rPr>
              <a:t>Year 3- </a:t>
            </a:r>
            <a:r>
              <a:rPr lang="en-GB" sz="2000" dirty="0">
                <a:latin typeface="CCW Precursive 7N" panose="03050602040000000000"/>
              </a:rPr>
              <a:t>form and use all 4 basic handwriting joins</a:t>
            </a:r>
          </a:p>
          <a:p>
            <a:pPr marL="0" indent="0">
              <a:buNone/>
            </a:pPr>
            <a:r>
              <a:rPr lang="en-GB" sz="2000" dirty="0">
                <a:latin typeface="CCW Precursive 7N" panose="03050602040000000000"/>
              </a:rPr>
              <a:t>- Write legibly </a:t>
            </a:r>
          </a:p>
          <a:p>
            <a:pPr marL="0" indent="0">
              <a:buNone/>
            </a:pPr>
            <a:r>
              <a:rPr lang="en-GB" sz="2000" u="sng" dirty="0">
                <a:latin typeface="CCW Precursive 7N" panose="03050602040000000000"/>
              </a:rPr>
              <a:t>Year 4- </a:t>
            </a:r>
            <a:r>
              <a:rPr lang="en-GB" sz="2000" dirty="0">
                <a:latin typeface="CCW Precursive 7N" panose="03050602040000000000"/>
              </a:rPr>
              <a:t>as above and…</a:t>
            </a:r>
          </a:p>
          <a:p>
            <a:pPr marL="0" indent="0">
              <a:buNone/>
            </a:pPr>
            <a:r>
              <a:rPr lang="en-GB" sz="2000" dirty="0">
                <a:latin typeface="CCW Precursive 7N" panose="03050602040000000000"/>
              </a:rPr>
              <a:t>- Write with consistency in size</a:t>
            </a:r>
          </a:p>
          <a:p>
            <a:pPr marL="0" indent="0">
              <a:buNone/>
            </a:pPr>
            <a:r>
              <a:rPr lang="en-GB" sz="2000" dirty="0">
                <a:latin typeface="CCW Precursive 7N" panose="03050602040000000000"/>
              </a:rPr>
              <a:t>- Ensure that down strokes of letters are parallel and equal</a:t>
            </a:r>
          </a:p>
          <a:p>
            <a:pPr>
              <a:buFontTx/>
              <a:buChar char="-"/>
            </a:pPr>
            <a:r>
              <a:rPr lang="en-GB" sz="2000" dirty="0">
                <a:latin typeface="CCW Precursive 7N" panose="03050602040000000000"/>
              </a:rPr>
              <a:t>Ensure that writing is sufficiently spaced</a:t>
            </a:r>
          </a:p>
          <a:p>
            <a:pPr marL="0" indent="0">
              <a:buNone/>
            </a:pPr>
            <a:r>
              <a:rPr lang="en-GB" sz="2000" u="sng" dirty="0">
                <a:latin typeface="CCW Precursive 7N" panose="03050602040000000000"/>
              </a:rPr>
              <a:t>Year 5- </a:t>
            </a:r>
            <a:r>
              <a:rPr lang="en-GB" sz="2000" dirty="0">
                <a:latin typeface="CCW Precursive 7N" panose="03050602040000000000"/>
              </a:rPr>
              <a:t>as above and…</a:t>
            </a:r>
          </a:p>
          <a:p>
            <a:pPr>
              <a:buFontTx/>
              <a:buChar char="-"/>
            </a:pPr>
            <a:r>
              <a:rPr lang="en-GB" sz="2000" dirty="0">
                <a:latin typeface="CCW Precursive 7N" panose="03050602040000000000"/>
              </a:rPr>
              <a:t>Write fluently with a joined style </a:t>
            </a:r>
          </a:p>
          <a:p>
            <a:pPr>
              <a:buFontTx/>
              <a:buChar char="-"/>
            </a:pPr>
            <a:r>
              <a:rPr lang="en-GB" sz="2000" dirty="0">
                <a:latin typeface="CCW Precursive 7N" panose="03050602040000000000"/>
              </a:rPr>
              <a:t>Write at speed</a:t>
            </a:r>
          </a:p>
          <a:p>
            <a:pPr>
              <a:buFontTx/>
              <a:buChar char="-"/>
            </a:pPr>
            <a:r>
              <a:rPr lang="en-GB" sz="2000" dirty="0">
                <a:latin typeface="CCW Precursive 7N" panose="03050602040000000000"/>
              </a:rPr>
              <a:t>Choose when it is appropriate to join or print</a:t>
            </a:r>
          </a:p>
          <a:p>
            <a:pPr marL="0" indent="0">
              <a:buNone/>
            </a:pPr>
            <a:r>
              <a:rPr lang="en-GB" sz="2000" u="sng" dirty="0">
                <a:latin typeface="CCW Precursive 7N" panose="03050602040000000000"/>
              </a:rPr>
              <a:t>Year 6- </a:t>
            </a:r>
            <a:r>
              <a:rPr lang="en-GB" sz="2000" dirty="0">
                <a:latin typeface="CCW Precursive 7N" panose="03050602040000000000"/>
              </a:rPr>
              <a:t>as above and…</a:t>
            </a:r>
          </a:p>
          <a:p>
            <a:pPr>
              <a:buFontTx/>
              <a:buChar char="-"/>
            </a:pPr>
            <a:r>
              <a:rPr lang="en-GB" sz="2000" dirty="0">
                <a:latin typeface="CCW Precursive 7N" panose="03050602040000000000"/>
              </a:rPr>
              <a:t>Write with increasing speed</a:t>
            </a:r>
          </a:p>
          <a:p>
            <a:pPr>
              <a:buFontTx/>
              <a:buChar char="-"/>
            </a:pPr>
            <a:r>
              <a:rPr lang="en-GB" sz="2000" dirty="0">
                <a:latin typeface="CCW Precursive 7N" panose="03050602040000000000"/>
              </a:rPr>
              <a:t>Choose the writing implement that is best suited for a task</a:t>
            </a:r>
          </a:p>
          <a:p>
            <a:endParaRPr lang="en-GB" dirty="0"/>
          </a:p>
          <a:p>
            <a:endParaRPr lang="en-GB"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rgbClr val="002060"/>
                </a:solidFill>
                <a:latin typeface="CCW Precursive 7N" panose="03050602040000000000" pitchFamily="66" charset="0"/>
              </a:rPr>
              <a:t>Progression in Handwriting (KS2)</a:t>
            </a:r>
          </a:p>
        </p:txBody>
      </p:sp>
    </p:spTree>
    <p:extLst>
      <p:ext uri="{BB962C8B-B14F-4D97-AF65-F5344CB8AC3E}">
        <p14:creationId xmlns:p14="http://schemas.microsoft.com/office/powerpoint/2010/main" val="154169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74"/>
            <a:ext cx="8229600" cy="1143000"/>
          </a:xfrm>
        </p:spPr>
        <p:txBody>
          <a:bodyPr/>
          <a:lstStyle/>
          <a:p>
            <a:r>
              <a:rPr lang="en-GB" b="1" dirty="0">
                <a:solidFill>
                  <a:srgbClr val="002060"/>
                </a:solidFill>
                <a:latin typeface="CCW Precursive 7N" panose="03050602040000000000" pitchFamily="66" charset="0"/>
              </a:rPr>
              <a:t>Progression</a:t>
            </a:r>
          </a:p>
        </p:txBody>
      </p:sp>
      <p:sp>
        <p:nvSpPr>
          <p:cNvPr id="3" name="Content Placeholder 2"/>
          <p:cNvSpPr>
            <a:spLocks noGrp="1"/>
          </p:cNvSpPr>
          <p:nvPr>
            <p:ph idx="1"/>
          </p:nvPr>
        </p:nvSpPr>
        <p:spPr>
          <a:xfrm>
            <a:off x="179512" y="1052736"/>
            <a:ext cx="8784976" cy="5400600"/>
          </a:xfrm>
        </p:spPr>
        <p:txBody>
          <a:bodyPr>
            <a:normAutofit fontScale="85000" lnSpcReduction="20000"/>
          </a:bodyPr>
          <a:lstStyle/>
          <a:p>
            <a:pPr marL="0" indent="0">
              <a:buNone/>
            </a:pPr>
            <a:r>
              <a:rPr lang="en-GB" dirty="0">
                <a:solidFill>
                  <a:srgbClr val="002060"/>
                </a:solidFill>
                <a:latin typeface="CCW Precursive 7N" panose="03050602040000000000" pitchFamily="66" charset="0"/>
              </a:rPr>
              <a:t>4 basic joins :</a:t>
            </a:r>
          </a:p>
          <a:p>
            <a:r>
              <a:rPr lang="en-GB" dirty="0">
                <a:solidFill>
                  <a:srgbClr val="002060"/>
                </a:solidFill>
                <a:latin typeface="CCW Precursive 7N" panose="03050602040000000000" pitchFamily="66" charset="0"/>
              </a:rPr>
              <a:t>Diagonal joins to letters without ascenders</a:t>
            </a:r>
          </a:p>
          <a:p>
            <a:pPr marL="0" indent="0">
              <a:buNone/>
            </a:pPr>
            <a:r>
              <a:rPr lang="en-GB" dirty="0" err="1">
                <a:solidFill>
                  <a:srgbClr val="002060"/>
                </a:solidFill>
                <a:latin typeface="CCW Precursive 7N" panose="03050602040000000000" pitchFamily="66" charset="0"/>
              </a:rPr>
              <a:t>e.g</a:t>
            </a:r>
            <a:r>
              <a:rPr lang="en-GB" dirty="0">
                <a:solidFill>
                  <a:srgbClr val="002060"/>
                </a:solidFill>
                <a:latin typeface="CCW Precursive 7N" panose="03050602040000000000" pitchFamily="66" charset="0"/>
              </a:rPr>
              <a:t> </a:t>
            </a:r>
            <a:r>
              <a:rPr lang="en-GB" dirty="0" err="1">
                <a:solidFill>
                  <a:srgbClr val="002060"/>
                </a:solidFill>
                <a:latin typeface="CCW Precursive 7N" panose="03050602040000000000" pitchFamily="66" charset="0"/>
              </a:rPr>
              <a:t>ai</a:t>
            </a:r>
            <a:r>
              <a:rPr lang="en-GB" dirty="0">
                <a:solidFill>
                  <a:srgbClr val="002060"/>
                </a:solidFill>
                <a:latin typeface="CCW Precursive 7N" panose="03050602040000000000" pitchFamily="66" charset="0"/>
              </a:rPr>
              <a:t>, </a:t>
            </a:r>
            <a:r>
              <a:rPr lang="en-GB" dirty="0" err="1">
                <a:solidFill>
                  <a:srgbClr val="002060"/>
                </a:solidFill>
                <a:latin typeface="CCW Precursive 7N" panose="03050602040000000000" pitchFamily="66" charset="0"/>
              </a:rPr>
              <a:t>ar</a:t>
            </a:r>
            <a:r>
              <a:rPr lang="en-GB" dirty="0">
                <a:solidFill>
                  <a:srgbClr val="002060"/>
                </a:solidFill>
                <a:latin typeface="CCW Precursive 7N" panose="03050602040000000000" pitchFamily="66" charset="0"/>
              </a:rPr>
              <a:t>, un</a:t>
            </a:r>
          </a:p>
          <a:p>
            <a:endParaRPr lang="en-GB" dirty="0">
              <a:solidFill>
                <a:srgbClr val="002060"/>
              </a:solidFill>
              <a:latin typeface="CCW Precursive 7N" panose="03050602040000000000" pitchFamily="66" charset="0"/>
            </a:endParaRPr>
          </a:p>
          <a:p>
            <a:r>
              <a:rPr lang="en-GB" dirty="0">
                <a:solidFill>
                  <a:srgbClr val="002060"/>
                </a:solidFill>
                <a:latin typeface="CCW Precursive 7N" panose="03050602040000000000" pitchFamily="66" charset="0"/>
              </a:rPr>
              <a:t>Horizontal joins to letters without ascenders</a:t>
            </a:r>
          </a:p>
          <a:p>
            <a:r>
              <a:rPr lang="en-GB" dirty="0">
                <a:solidFill>
                  <a:srgbClr val="002060"/>
                </a:solidFill>
                <a:latin typeface="CCW Precursive 7N" panose="03050602040000000000" pitchFamily="66" charset="0"/>
              </a:rPr>
              <a:t>e.g. </a:t>
            </a:r>
            <a:r>
              <a:rPr lang="en-GB" dirty="0" err="1">
                <a:solidFill>
                  <a:srgbClr val="002060"/>
                </a:solidFill>
                <a:latin typeface="CCW Precursive 7N" panose="03050602040000000000" pitchFamily="66" charset="0"/>
              </a:rPr>
              <a:t>ou</a:t>
            </a:r>
            <a:r>
              <a:rPr lang="en-GB" dirty="0">
                <a:solidFill>
                  <a:srgbClr val="002060"/>
                </a:solidFill>
                <a:latin typeface="CCW Precursive 7N" panose="03050602040000000000" pitchFamily="66" charset="0"/>
              </a:rPr>
              <a:t>, vi, </a:t>
            </a:r>
            <a:r>
              <a:rPr lang="en-GB" dirty="0" err="1">
                <a:solidFill>
                  <a:srgbClr val="002060"/>
                </a:solidFill>
                <a:latin typeface="CCW Precursive 7N" panose="03050602040000000000" pitchFamily="66" charset="0"/>
              </a:rPr>
              <a:t>wi</a:t>
            </a:r>
            <a:endParaRPr lang="en-GB" dirty="0">
              <a:solidFill>
                <a:srgbClr val="002060"/>
              </a:solidFill>
              <a:latin typeface="CCW Precursive 7N" panose="03050602040000000000" pitchFamily="66" charset="0"/>
            </a:endParaRPr>
          </a:p>
          <a:p>
            <a:endParaRPr lang="en-GB" dirty="0">
              <a:solidFill>
                <a:srgbClr val="002060"/>
              </a:solidFill>
              <a:latin typeface="CCW Precursive 7N" panose="03050602040000000000" pitchFamily="66" charset="0"/>
            </a:endParaRPr>
          </a:p>
          <a:p>
            <a:r>
              <a:rPr lang="en-GB" dirty="0">
                <a:solidFill>
                  <a:srgbClr val="002060"/>
                </a:solidFill>
                <a:latin typeface="CCW Precursive 7N" panose="03050602040000000000" pitchFamily="66" charset="0"/>
              </a:rPr>
              <a:t>Diagonal joins to letters with ascenders</a:t>
            </a:r>
          </a:p>
          <a:p>
            <a:r>
              <a:rPr lang="en-GB" dirty="0">
                <a:solidFill>
                  <a:srgbClr val="002060"/>
                </a:solidFill>
                <a:latin typeface="CCW Precursive 7N" panose="03050602040000000000" pitchFamily="66" charset="0"/>
              </a:rPr>
              <a:t>e.g. ab, </a:t>
            </a:r>
            <a:r>
              <a:rPr lang="en-GB" dirty="0" err="1">
                <a:solidFill>
                  <a:srgbClr val="002060"/>
                </a:solidFill>
                <a:latin typeface="CCW Precursive 7N" panose="03050602040000000000" pitchFamily="66" charset="0"/>
              </a:rPr>
              <a:t>ul</a:t>
            </a:r>
            <a:r>
              <a:rPr lang="en-GB" dirty="0">
                <a:solidFill>
                  <a:srgbClr val="002060"/>
                </a:solidFill>
                <a:latin typeface="CCW Precursive 7N" panose="03050602040000000000" pitchFamily="66" charset="0"/>
              </a:rPr>
              <a:t>, it</a:t>
            </a:r>
          </a:p>
          <a:p>
            <a:endParaRPr lang="en-GB" dirty="0">
              <a:solidFill>
                <a:srgbClr val="002060"/>
              </a:solidFill>
              <a:latin typeface="CCW Precursive 7N" panose="03050602040000000000" pitchFamily="66" charset="0"/>
            </a:endParaRPr>
          </a:p>
          <a:p>
            <a:r>
              <a:rPr lang="en-GB" dirty="0">
                <a:solidFill>
                  <a:srgbClr val="002060"/>
                </a:solidFill>
                <a:latin typeface="CCW Precursive 7N" panose="03050602040000000000" pitchFamily="66" charset="0"/>
              </a:rPr>
              <a:t>Horizontal joins to letters with ascenders</a:t>
            </a:r>
          </a:p>
          <a:p>
            <a:pPr marL="0" indent="0">
              <a:buNone/>
            </a:pPr>
            <a:r>
              <a:rPr lang="en-GB" dirty="0">
                <a:solidFill>
                  <a:srgbClr val="002060"/>
                </a:solidFill>
                <a:latin typeface="CCW Precursive 7N" panose="03050602040000000000" pitchFamily="66" charset="0"/>
              </a:rPr>
              <a:t>e.g. </a:t>
            </a:r>
            <a:r>
              <a:rPr lang="en-GB" dirty="0" err="1">
                <a:solidFill>
                  <a:srgbClr val="002060"/>
                </a:solidFill>
                <a:latin typeface="CCW Precursive 7N" panose="03050602040000000000" pitchFamily="66" charset="0"/>
              </a:rPr>
              <a:t>ol</a:t>
            </a:r>
            <a:r>
              <a:rPr lang="en-GB" dirty="0">
                <a:solidFill>
                  <a:srgbClr val="002060"/>
                </a:solidFill>
                <a:latin typeface="CCW Precursive 7N" panose="03050602040000000000" pitchFamily="66" charset="0"/>
              </a:rPr>
              <a:t>, </a:t>
            </a:r>
            <a:r>
              <a:rPr lang="en-GB" dirty="0" err="1">
                <a:solidFill>
                  <a:srgbClr val="002060"/>
                </a:solidFill>
                <a:latin typeface="CCW Precursive 7N" panose="03050602040000000000" pitchFamily="66" charset="0"/>
              </a:rPr>
              <a:t>wh</a:t>
            </a:r>
            <a:r>
              <a:rPr lang="en-GB" dirty="0">
                <a:solidFill>
                  <a:srgbClr val="002060"/>
                </a:solidFill>
                <a:latin typeface="CCW Precursive 7N" panose="03050602040000000000" pitchFamily="66" charset="0"/>
              </a:rPr>
              <a:t>, </a:t>
            </a:r>
            <a:r>
              <a:rPr lang="en-GB" dirty="0" err="1">
                <a:solidFill>
                  <a:srgbClr val="002060"/>
                </a:solidFill>
                <a:latin typeface="CCW Precursive 7N" panose="03050602040000000000" pitchFamily="66" charset="0"/>
              </a:rPr>
              <a:t>ot</a:t>
            </a:r>
            <a:endParaRPr lang="en-GB" dirty="0">
              <a:solidFill>
                <a:srgbClr val="002060"/>
              </a:solidFill>
              <a:latin typeface="CCW Precursive 7N" panose="03050602040000000000" pitchFamily="66" charset="0"/>
            </a:endParaRPr>
          </a:p>
          <a:p>
            <a:endParaRPr lang="en-GB" dirty="0"/>
          </a:p>
        </p:txBody>
      </p:sp>
    </p:spTree>
    <p:extLst>
      <p:ext uri="{BB962C8B-B14F-4D97-AF65-F5344CB8AC3E}">
        <p14:creationId xmlns:p14="http://schemas.microsoft.com/office/powerpoint/2010/main" val="119977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1143000"/>
          </a:xfrm>
        </p:spPr>
        <p:txBody>
          <a:bodyPr>
            <a:normAutofit/>
          </a:bodyPr>
          <a:lstStyle/>
          <a:p>
            <a:r>
              <a:rPr lang="en-GB" u="sng" dirty="0">
                <a:solidFill>
                  <a:schemeClr val="tx2"/>
                </a:solidFill>
                <a:latin typeface="CCW Precursive 7N" panose="03050602040000000000"/>
              </a:rPr>
              <a:t>A Typical Handwriting Session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8783"/>
            <a:ext cx="3597275"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95936" y="1340768"/>
            <a:ext cx="5040560" cy="6801862"/>
          </a:xfrm>
          <a:prstGeom prst="rect">
            <a:avLst/>
          </a:prstGeom>
          <a:noFill/>
        </p:spPr>
        <p:txBody>
          <a:bodyPr wrap="square" rtlCol="0">
            <a:spAutoFit/>
          </a:bodyPr>
          <a:lstStyle/>
          <a:p>
            <a:r>
              <a:rPr lang="en-GB" sz="2800" dirty="0">
                <a:solidFill>
                  <a:schemeClr val="tx2"/>
                </a:solidFill>
                <a:latin typeface="CCW Precursive 7N" panose="03050602040000000000"/>
              </a:rPr>
              <a:t>1. Posture</a:t>
            </a:r>
          </a:p>
          <a:p>
            <a:endParaRPr lang="en-GB" sz="2800" dirty="0">
              <a:solidFill>
                <a:schemeClr val="tx2"/>
              </a:solidFill>
              <a:latin typeface="CCW Precursive 7N" panose="03050602040000000000"/>
            </a:endParaRPr>
          </a:p>
          <a:p>
            <a:r>
              <a:rPr lang="en-GB" sz="2800" dirty="0">
                <a:solidFill>
                  <a:schemeClr val="tx2"/>
                </a:solidFill>
                <a:latin typeface="CCW Precursive 7N" panose="03050602040000000000"/>
              </a:rPr>
              <a:t>2. Warm up</a:t>
            </a:r>
          </a:p>
          <a:p>
            <a:endParaRPr lang="en-GB" sz="2800" dirty="0">
              <a:solidFill>
                <a:schemeClr val="tx2"/>
              </a:solidFill>
              <a:latin typeface="CCW Precursive 7N" panose="03050602040000000000"/>
            </a:endParaRPr>
          </a:p>
          <a:p>
            <a:r>
              <a:rPr lang="en-GB" sz="2800" dirty="0">
                <a:solidFill>
                  <a:schemeClr val="tx2"/>
                </a:solidFill>
                <a:latin typeface="CCW Precursive 7N" panose="03050602040000000000"/>
              </a:rPr>
              <a:t>3. Practise a particular join- Horizontal joins to letters with ascenders- </a:t>
            </a:r>
            <a:r>
              <a:rPr lang="en-GB" sz="2800" dirty="0" err="1">
                <a:solidFill>
                  <a:schemeClr val="tx2"/>
                </a:solidFill>
                <a:latin typeface="CCW Precursive 7N" panose="03050602040000000000"/>
              </a:rPr>
              <a:t>wh</a:t>
            </a:r>
            <a:endParaRPr lang="en-GB" sz="2800" dirty="0">
              <a:solidFill>
                <a:schemeClr val="tx2"/>
              </a:solidFill>
              <a:latin typeface="CCW Precursive 7N" panose="03050602040000000000"/>
            </a:endParaRPr>
          </a:p>
          <a:p>
            <a:endParaRPr lang="en-GB" sz="2800" dirty="0">
              <a:solidFill>
                <a:schemeClr val="tx2"/>
              </a:solidFill>
              <a:latin typeface="CCW Precursive 7N" panose="03050602040000000000"/>
            </a:endParaRPr>
          </a:p>
          <a:p>
            <a:r>
              <a:rPr lang="en-GB" sz="2800" dirty="0">
                <a:solidFill>
                  <a:schemeClr val="tx2"/>
                </a:solidFill>
                <a:latin typeface="CCW Precursive 7N" panose="03050602040000000000"/>
              </a:rPr>
              <a:t>4. Apply the join into a word</a:t>
            </a:r>
          </a:p>
          <a:p>
            <a:r>
              <a:rPr lang="en-GB" sz="2800" dirty="0">
                <a:solidFill>
                  <a:schemeClr val="tx2"/>
                </a:solidFill>
                <a:latin typeface="CCW Precursive 7N" panose="03050602040000000000"/>
              </a:rPr>
              <a:t> </a:t>
            </a:r>
          </a:p>
          <a:p>
            <a:endParaRPr lang="en-GB" dirty="0"/>
          </a:p>
          <a:p>
            <a:br>
              <a:rPr lang="en-GB" dirty="0"/>
            </a:br>
            <a:br>
              <a:rPr lang="en-GB" dirty="0"/>
            </a:br>
            <a:endParaRPr lang="en-GB" dirty="0"/>
          </a:p>
        </p:txBody>
      </p:sp>
    </p:spTree>
    <p:extLst>
      <p:ext uri="{BB962C8B-B14F-4D97-AF65-F5344CB8AC3E}">
        <p14:creationId xmlns:p14="http://schemas.microsoft.com/office/powerpoint/2010/main" val="2217825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1647</Words>
  <Application>Microsoft Office PowerPoint</Application>
  <PresentationFormat>On-screen Show (4:3)</PresentationFormat>
  <Paragraphs>136</Paragraphs>
  <Slides>26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CCW Precursive 7N</vt:lpstr>
      <vt:lpstr>Wingdings</vt:lpstr>
      <vt:lpstr>Office Theme</vt:lpstr>
      <vt:lpstr>PowerPoint Presentation</vt:lpstr>
      <vt:lpstr>Workshop Aims…</vt:lpstr>
      <vt:lpstr>The National Curriculum</vt:lpstr>
      <vt:lpstr>Writing Intent at South Avenue</vt:lpstr>
      <vt:lpstr>How is our writing taught in KS2?</vt:lpstr>
      <vt:lpstr>Handwriting at South Avenue</vt:lpstr>
      <vt:lpstr>PowerPoint Presentation</vt:lpstr>
      <vt:lpstr>Progression</vt:lpstr>
      <vt:lpstr>A Typical Handwriting Session</vt:lpstr>
      <vt:lpstr>Twinkl Handwriting Letter Families</vt:lpstr>
      <vt:lpstr>PowerPoint Presentation</vt:lpstr>
      <vt:lpstr>PowerPoint Presentation</vt:lpstr>
      <vt:lpstr>Examples</vt:lpstr>
      <vt:lpstr>How can you help with handwriting?</vt:lpstr>
      <vt:lpstr>Please do take any of the booklets your child to complete at home.</vt:lpstr>
      <vt:lpstr>English Writing Lessons</vt:lpstr>
      <vt:lpstr>PowerPoint Presentation</vt:lpstr>
      <vt:lpstr>Teaching Sequence</vt:lpstr>
      <vt:lpstr>What should they have achieved by the end of KS2?</vt:lpstr>
      <vt:lpstr>Sharing Examples of Year Group Expectations</vt:lpstr>
      <vt:lpstr>How can you help?</vt:lpstr>
      <vt:lpstr>PowerPoint Presentation</vt:lpstr>
      <vt:lpstr>PowerPoint Presentation</vt:lpstr>
      <vt:lpstr>Spelling</vt:lpstr>
      <vt:lpstr>PowerPoint Presentation</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Edwardson</dc:creator>
  <cp:lastModifiedBy>LSimpson</cp:lastModifiedBy>
  <cp:revision>41</cp:revision>
  <dcterms:created xsi:type="dcterms:W3CDTF">2020-01-15T16:39:14Z</dcterms:created>
  <dcterms:modified xsi:type="dcterms:W3CDTF">2023-11-06T10:34:22Z</dcterms:modified>
</cp:coreProperties>
</file>